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0" r:id="rId3"/>
    <p:sldId id="256" r:id="rId4"/>
    <p:sldId id="257" r:id="rId5"/>
    <p:sldId id="258" r:id="rId6"/>
    <p:sldId id="259" r:id="rId7"/>
    <p:sldId id="260" r:id="rId8"/>
    <p:sldId id="261" r:id="rId9"/>
    <p:sldId id="262" r:id="rId10"/>
    <p:sldId id="263" r:id="rId11"/>
    <p:sldId id="264" r:id="rId12"/>
    <p:sldId id="311" r:id="rId13"/>
    <p:sldId id="312" r:id="rId14"/>
    <p:sldId id="266" r:id="rId15"/>
    <p:sldId id="267" r:id="rId16"/>
    <p:sldId id="268" r:id="rId17"/>
    <p:sldId id="269" r:id="rId18"/>
    <p:sldId id="270" r:id="rId19"/>
    <p:sldId id="313"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simple.wikipedia.org/wiki/Lactic_acid" TargetMode="External"/><Relationship Id="rId13" Type="http://schemas.openxmlformats.org/officeDocument/2006/relationships/hyperlink" Target="http://simple.wikipedia.org/wiki/Wine" TargetMode="External"/><Relationship Id="rId3" Type="http://schemas.openxmlformats.org/officeDocument/2006/relationships/hyperlink" Target="http://simple.wikipedia.org/wiki/Sugar" TargetMode="External"/><Relationship Id="rId7" Type="http://schemas.openxmlformats.org/officeDocument/2006/relationships/hyperlink" Target="http://simple.wikipedia.org/wiki/Vinegar" TargetMode="External"/><Relationship Id="rId12" Type="http://schemas.openxmlformats.org/officeDocument/2006/relationships/hyperlink" Target="http://simple.wikipedia.org/wiki/Brewing" TargetMode="External"/><Relationship Id="rId2" Type="http://schemas.openxmlformats.org/officeDocument/2006/relationships/hyperlink" Target="http://simple.wikipedia.org/wiki/Cell" TargetMode="External"/><Relationship Id="rId1" Type="http://schemas.openxmlformats.org/officeDocument/2006/relationships/slideLayout" Target="../slideLayouts/slideLayout6.xml"/><Relationship Id="rId6" Type="http://schemas.openxmlformats.org/officeDocument/2006/relationships/hyperlink" Target="http://simple.wikipedia.org/wiki/Ethanol" TargetMode="External"/><Relationship Id="rId11" Type="http://schemas.openxmlformats.org/officeDocument/2006/relationships/hyperlink" Target="http://simple.wikipedia.org/wiki/Bread" TargetMode="External"/><Relationship Id="rId5" Type="http://schemas.openxmlformats.org/officeDocument/2006/relationships/hyperlink" Target="http://simple.wikipedia.org/wiki/Yeast" TargetMode="External"/><Relationship Id="rId15" Type="http://schemas.openxmlformats.org/officeDocument/2006/relationships/hyperlink" Target="http://simple.wikipedia.org/wiki/Animal" TargetMode="External"/><Relationship Id="rId10" Type="http://schemas.openxmlformats.org/officeDocument/2006/relationships/hyperlink" Target="http://simple.wikipedia.org/wiki/Carbon_dioxide" TargetMode="External"/><Relationship Id="rId4" Type="http://schemas.openxmlformats.org/officeDocument/2006/relationships/hyperlink" Target="http://simple.wikipedia.org/wiki/Oxygen" TargetMode="External"/><Relationship Id="rId9" Type="http://schemas.openxmlformats.org/officeDocument/2006/relationships/hyperlink" Target="http://simple.wikipedia.org/wiki/Glucose" TargetMode="External"/><Relationship Id="rId14" Type="http://schemas.openxmlformats.org/officeDocument/2006/relationships/hyperlink" Target="http://simple.wikipedia.org/wiki/Muscl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imple.wikipedia.org/wiki/Equilibrium" TargetMode="External"/><Relationship Id="rId13" Type="http://schemas.openxmlformats.org/officeDocument/2006/relationships/hyperlink" Target="http://simple.wikipedia.org/wiki/Lung" TargetMode="External"/><Relationship Id="rId18" Type="http://schemas.openxmlformats.org/officeDocument/2006/relationships/hyperlink" Target="http://simple.wikipedia.org/wiki/Pancreas" TargetMode="External"/><Relationship Id="rId3" Type="http://schemas.openxmlformats.org/officeDocument/2006/relationships/hyperlink" Target="http://simple.wikipedia.org/wiki/PH" TargetMode="External"/><Relationship Id="rId7" Type="http://schemas.openxmlformats.org/officeDocument/2006/relationships/hyperlink" Target="http://simple.wikipedia.org/w/index.php?title=Regulation&amp;action=edit&amp;redlink=1" TargetMode="External"/><Relationship Id="rId12" Type="http://schemas.openxmlformats.org/officeDocument/2006/relationships/hyperlink" Target="http://simple.wikipedia.org/wiki/Pituitary_gland" TargetMode="External"/><Relationship Id="rId17" Type="http://schemas.openxmlformats.org/officeDocument/2006/relationships/hyperlink" Target="http://simple.wikipedia.org/wiki/Liver" TargetMode="External"/><Relationship Id="rId2" Type="http://schemas.openxmlformats.org/officeDocument/2006/relationships/hyperlink" Target="http://simple.wikipedia.org/wiki/Organism" TargetMode="External"/><Relationship Id="rId16" Type="http://schemas.openxmlformats.org/officeDocument/2006/relationships/hyperlink" Target="http://simple.wikipedia.org/wiki/Kidney" TargetMode="External"/><Relationship Id="rId1" Type="http://schemas.openxmlformats.org/officeDocument/2006/relationships/slideLayout" Target="../slideLayouts/slideLayout6.xml"/><Relationship Id="rId6" Type="http://schemas.openxmlformats.org/officeDocument/2006/relationships/hyperlink" Target="http://simple.wikipedia.org/wiki/Carbon_dioxide" TargetMode="External"/><Relationship Id="rId11" Type="http://schemas.openxmlformats.org/officeDocument/2006/relationships/hyperlink" Target="http://simple.wikipedia.org/wiki/Hypothalamus" TargetMode="External"/><Relationship Id="rId5" Type="http://schemas.openxmlformats.org/officeDocument/2006/relationships/hyperlink" Target="http://simple.wikipedia.org/wiki/Oxygen" TargetMode="External"/><Relationship Id="rId15" Type="http://schemas.openxmlformats.org/officeDocument/2006/relationships/hyperlink" Target="http://simple.wikipedia.org/wiki/Muscle" TargetMode="External"/><Relationship Id="rId10" Type="http://schemas.openxmlformats.org/officeDocument/2006/relationships/hyperlink" Target="http://simple.wikipedia.org/wiki/Mammal" TargetMode="External"/><Relationship Id="rId4" Type="http://schemas.openxmlformats.org/officeDocument/2006/relationships/hyperlink" Target="http://simple.wikipedia.org/wiki/Temperature" TargetMode="External"/><Relationship Id="rId9" Type="http://schemas.openxmlformats.org/officeDocument/2006/relationships/hyperlink" Target="http://simple.wikipedia.org/wiki/Physiology" TargetMode="External"/><Relationship Id="rId14" Type="http://schemas.openxmlformats.org/officeDocument/2006/relationships/hyperlink" Target="http://simple.wikipedia.org/wiki/Ski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biology-resources.com/drawing-amoeba-feeding.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a:bodyPr>
          <a:lstStyle/>
          <a:p>
            <a:r>
              <a:rPr lang="en-GB" dirty="0" smtClean="0"/>
              <a:t>AQA Additional Biology part 2</a:t>
            </a:r>
            <a:br>
              <a:rPr lang="en-GB" dirty="0" smtClean="0"/>
            </a:br>
            <a:r>
              <a:rPr lang="en-GB" dirty="0" smtClean="0"/>
              <a:t/>
            </a:r>
            <a:br>
              <a:rPr lang="en-GB" dirty="0" smtClean="0"/>
            </a:br>
            <a:r>
              <a:rPr lang="en-GB" dirty="0" smtClean="0"/>
              <a:t>use this in conjunction with your revision guide</a:t>
            </a:r>
            <a:br>
              <a:rPr lang="en-GB" dirty="0" smtClean="0"/>
            </a:br>
            <a:r>
              <a:rPr lang="en-GB" dirty="0" smtClean="0"/>
              <a:t/>
            </a:r>
            <a:br>
              <a:rPr lang="en-GB" dirty="0" smtClean="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enzymes in  </a:t>
            </a:r>
            <a:br>
              <a:rPr lang="en-GB" dirty="0" smtClean="0"/>
            </a:br>
            <a:r>
              <a:rPr lang="en-GB" dirty="0" smtClean="0"/>
              <a:t>                                         industry</a:t>
            </a:r>
            <a:endParaRPr lang="en-GB" dirty="0"/>
          </a:p>
        </p:txBody>
      </p:sp>
      <p:pic>
        <p:nvPicPr>
          <p:cNvPr id="55300" name="Picture 4" descr="http://scienceaid.co.uk/biology/microorganisms/images/fermenter.png"/>
          <p:cNvPicPr>
            <a:picLocks noChangeAspect="1" noChangeArrowheads="1"/>
          </p:cNvPicPr>
          <p:nvPr/>
        </p:nvPicPr>
        <p:blipFill>
          <a:blip r:embed="rId2" cstate="print"/>
          <a:srcRect/>
          <a:stretch>
            <a:fillRect/>
          </a:stretch>
        </p:blipFill>
        <p:spPr bwMode="auto">
          <a:xfrm>
            <a:off x="228600" y="609600"/>
            <a:ext cx="5316562" cy="5562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Fermentation</a:t>
            </a:r>
            <a:endParaRPr lang="en-GB" dirty="0"/>
          </a:p>
        </p:txBody>
      </p:sp>
      <p:pic>
        <p:nvPicPr>
          <p:cNvPr id="56322" name="Picture 2" descr="http://www.mr-damon.com/experiments/2sp/projects/images/fermentation.jpg"/>
          <p:cNvPicPr>
            <a:picLocks noChangeAspect="1" noChangeArrowheads="1"/>
          </p:cNvPicPr>
          <p:nvPr/>
        </p:nvPicPr>
        <p:blipFill>
          <a:blip r:embed="rId2" cstate="print"/>
          <a:srcRect/>
          <a:stretch>
            <a:fillRect/>
          </a:stretch>
        </p:blipFill>
        <p:spPr bwMode="auto">
          <a:xfrm>
            <a:off x="1447800" y="1219200"/>
            <a:ext cx="5562600" cy="54421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Fermentation</a:t>
            </a:r>
            <a:endParaRPr lang="en-GB" dirty="0"/>
          </a:p>
        </p:txBody>
      </p:sp>
      <p:sp>
        <p:nvSpPr>
          <p:cNvPr id="3" name="Rectangle 2"/>
          <p:cNvSpPr/>
          <p:nvPr/>
        </p:nvSpPr>
        <p:spPr>
          <a:xfrm>
            <a:off x="685800" y="1447800"/>
            <a:ext cx="7772400" cy="1200329"/>
          </a:xfrm>
          <a:prstGeom prst="rect">
            <a:avLst/>
          </a:prstGeom>
        </p:spPr>
        <p:txBody>
          <a:bodyPr wrap="square">
            <a:spAutoFit/>
          </a:bodyPr>
          <a:lstStyle/>
          <a:p>
            <a:r>
              <a:rPr lang="en-GB" b="1" dirty="0" smtClean="0"/>
              <a:t>Fermentation</a:t>
            </a:r>
            <a:r>
              <a:rPr lang="en-GB" dirty="0" smtClean="0"/>
              <a:t> is when a </a:t>
            </a:r>
            <a:r>
              <a:rPr lang="en-GB" dirty="0" smtClean="0">
                <a:hlinkClick r:id="rId2" tooltip="Cell"/>
              </a:rPr>
              <a:t>cell</a:t>
            </a:r>
            <a:r>
              <a:rPr lang="en-GB" dirty="0" smtClean="0"/>
              <a:t> uses </a:t>
            </a:r>
            <a:r>
              <a:rPr lang="en-GB" dirty="0" smtClean="0">
                <a:hlinkClick r:id="rId3" tooltip="Sugar"/>
              </a:rPr>
              <a:t>sugar</a:t>
            </a:r>
            <a:r>
              <a:rPr lang="en-GB" dirty="0" smtClean="0"/>
              <a:t> for energy without using </a:t>
            </a:r>
            <a:r>
              <a:rPr lang="en-GB" dirty="0" smtClean="0">
                <a:hlinkClick r:id="rId4" tooltip="Oxygen"/>
              </a:rPr>
              <a:t>oxygen</a:t>
            </a:r>
            <a:r>
              <a:rPr lang="en-GB" dirty="0" smtClean="0"/>
              <a:t> at the same time. </a:t>
            </a:r>
            <a:r>
              <a:rPr lang="en-GB" dirty="0" smtClean="0">
                <a:hlinkClick r:id="rId5" tooltip="Yeast"/>
              </a:rPr>
              <a:t>Yeast</a:t>
            </a:r>
            <a:r>
              <a:rPr lang="en-GB" dirty="0" smtClean="0"/>
              <a:t> is an organism that ferments. When yeast ferments sugar, the yeast eats sugar and makes </a:t>
            </a:r>
            <a:r>
              <a:rPr lang="en-GB" dirty="0" smtClean="0">
                <a:hlinkClick r:id="rId6" tooltip="Ethanol"/>
              </a:rPr>
              <a:t>alcohol</a:t>
            </a:r>
            <a:r>
              <a:rPr lang="en-GB" dirty="0" smtClean="0"/>
              <a:t>. Other cells make </a:t>
            </a:r>
            <a:r>
              <a:rPr lang="en-GB" dirty="0" smtClean="0">
                <a:hlinkClick r:id="rId7" tooltip="Vinegar"/>
              </a:rPr>
              <a:t>vinegar</a:t>
            </a:r>
            <a:r>
              <a:rPr lang="en-GB" dirty="0" smtClean="0"/>
              <a:t> or </a:t>
            </a:r>
            <a:r>
              <a:rPr lang="en-GB" dirty="0" smtClean="0">
                <a:hlinkClick r:id="rId8" tooltip="Lactic acid"/>
              </a:rPr>
              <a:t>lactic acid</a:t>
            </a:r>
            <a:r>
              <a:rPr lang="en-GB" dirty="0" smtClean="0"/>
              <a:t> when they ferment sugar.</a:t>
            </a:r>
            <a:endParaRPr lang="en-GB" dirty="0"/>
          </a:p>
        </p:txBody>
      </p:sp>
      <p:sp>
        <p:nvSpPr>
          <p:cNvPr id="4" name="Rectangle 3"/>
          <p:cNvSpPr/>
          <p:nvPr/>
        </p:nvSpPr>
        <p:spPr>
          <a:xfrm>
            <a:off x="838200" y="3124200"/>
            <a:ext cx="7467600" cy="1754326"/>
          </a:xfrm>
          <a:prstGeom prst="rect">
            <a:avLst/>
          </a:prstGeom>
        </p:spPr>
        <p:txBody>
          <a:bodyPr wrap="square">
            <a:spAutoFit/>
          </a:bodyPr>
          <a:lstStyle/>
          <a:p>
            <a:r>
              <a:rPr lang="en-GB" dirty="0" smtClean="0"/>
              <a:t>When yeast ferments, it breaks down the </a:t>
            </a:r>
            <a:r>
              <a:rPr lang="en-GB" dirty="0" smtClean="0">
                <a:hlinkClick r:id="rId9" tooltip="Glucose"/>
              </a:rPr>
              <a:t>glucose</a:t>
            </a:r>
            <a:r>
              <a:rPr lang="en-GB" dirty="0" smtClean="0"/>
              <a:t> (C</a:t>
            </a:r>
            <a:r>
              <a:rPr lang="en-GB" baseline="-25000" dirty="0" smtClean="0"/>
              <a:t>6</a:t>
            </a:r>
            <a:r>
              <a:rPr lang="en-GB" dirty="0" smtClean="0"/>
              <a:t>H</a:t>
            </a:r>
            <a:r>
              <a:rPr lang="en-GB" baseline="-25000" dirty="0" smtClean="0"/>
              <a:t>12</a:t>
            </a:r>
            <a:r>
              <a:rPr lang="en-GB" dirty="0" smtClean="0"/>
              <a:t>O</a:t>
            </a:r>
            <a:r>
              <a:rPr lang="en-GB" baseline="-25000" dirty="0" smtClean="0"/>
              <a:t>6</a:t>
            </a:r>
            <a:r>
              <a:rPr lang="en-GB" dirty="0" smtClean="0"/>
              <a:t>) into </a:t>
            </a:r>
            <a:r>
              <a:rPr lang="en-GB" dirty="0" smtClean="0">
                <a:hlinkClick r:id="rId6" tooltip="Ethanol"/>
              </a:rPr>
              <a:t>ethanol</a:t>
            </a:r>
            <a:r>
              <a:rPr lang="en-GB" dirty="0" smtClean="0"/>
              <a:t> (CH</a:t>
            </a:r>
            <a:r>
              <a:rPr lang="en-GB" baseline="-25000" dirty="0" smtClean="0"/>
              <a:t>3</a:t>
            </a:r>
            <a:r>
              <a:rPr lang="en-GB" dirty="0" smtClean="0"/>
              <a:t>CH</a:t>
            </a:r>
            <a:r>
              <a:rPr lang="en-GB" baseline="-25000" dirty="0" smtClean="0"/>
              <a:t>2</a:t>
            </a:r>
            <a:r>
              <a:rPr lang="en-GB" dirty="0" smtClean="0"/>
              <a:t>OH) and </a:t>
            </a:r>
            <a:r>
              <a:rPr lang="en-GB" dirty="0" smtClean="0">
                <a:hlinkClick r:id="rId10" tooltip="Carbon dioxide"/>
              </a:rPr>
              <a:t>carbon dioxide</a:t>
            </a:r>
            <a:r>
              <a:rPr lang="en-GB" dirty="0" smtClean="0"/>
              <a:t> (CO</a:t>
            </a:r>
            <a:r>
              <a:rPr lang="en-GB" baseline="-25000" dirty="0" smtClean="0"/>
              <a:t>2</a:t>
            </a:r>
            <a:r>
              <a:rPr lang="en-GB" dirty="0" smtClean="0"/>
              <a:t>).</a:t>
            </a:r>
          </a:p>
          <a:p>
            <a:r>
              <a:rPr lang="en-GB" dirty="0" smtClean="0"/>
              <a:t>Ethanol fermentation always produces ethanol and carbon dioxide. It is important in </a:t>
            </a:r>
            <a:r>
              <a:rPr lang="en-GB" dirty="0" smtClean="0">
                <a:hlinkClick r:id="rId11" tooltip="Bread"/>
              </a:rPr>
              <a:t>bread</a:t>
            </a:r>
            <a:r>
              <a:rPr lang="en-GB" dirty="0" smtClean="0"/>
              <a:t>-making, </a:t>
            </a:r>
            <a:r>
              <a:rPr lang="en-GB" dirty="0" smtClean="0">
                <a:hlinkClick r:id="rId12" tooltip="Brewing"/>
              </a:rPr>
              <a:t>brewing</a:t>
            </a:r>
            <a:r>
              <a:rPr lang="en-GB" dirty="0" smtClean="0"/>
              <a:t>, and </a:t>
            </a:r>
            <a:r>
              <a:rPr lang="en-GB" dirty="0" smtClean="0">
                <a:hlinkClick r:id="rId13" tooltip="Wine"/>
              </a:rPr>
              <a:t>wine</a:t>
            </a:r>
            <a:r>
              <a:rPr lang="en-GB" dirty="0" smtClean="0"/>
              <a:t>-making.</a:t>
            </a:r>
          </a:p>
          <a:p>
            <a:r>
              <a:rPr lang="en-GB" dirty="0" smtClean="0"/>
              <a:t>Lactic acid fermentation produces </a:t>
            </a:r>
            <a:r>
              <a:rPr lang="en-GB" dirty="0" smtClean="0">
                <a:hlinkClick r:id="rId8" tooltip="Lactic acid"/>
              </a:rPr>
              <a:t>lactic acid</a:t>
            </a:r>
            <a:r>
              <a:rPr lang="en-GB" dirty="0" smtClean="0"/>
              <a:t>. It happens in </a:t>
            </a:r>
            <a:r>
              <a:rPr lang="en-GB" dirty="0" smtClean="0">
                <a:hlinkClick r:id="rId14" tooltip="Muscle"/>
              </a:rPr>
              <a:t>muscles</a:t>
            </a:r>
            <a:r>
              <a:rPr lang="en-GB" dirty="0" smtClean="0"/>
              <a:t> of </a:t>
            </a:r>
            <a:r>
              <a:rPr lang="en-GB" dirty="0" smtClean="0">
                <a:hlinkClick r:id="rId15" tooltip="Animal"/>
              </a:rPr>
              <a:t>animals</a:t>
            </a:r>
            <a:r>
              <a:rPr lang="en-GB" dirty="0" smtClean="0"/>
              <a:t> when they need lots of energy fast.</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Homeostasis</a:t>
            </a:r>
            <a:endParaRPr lang="en-GB" dirty="0"/>
          </a:p>
        </p:txBody>
      </p:sp>
      <p:sp>
        <p:nvSpPr>
          <p:cNvPr id="3" name="Rectangle 2"/>
          <p:cNvSpPr/>
          <p:nvPr/>
        </p:nvSpPr>
        <p:spPr>
          <a:xfrm>
            <a:off x="0" y="1371600"/>
            <a:ext cx="8915400" cy="4247317"/>
          </a:xfrm>
          <a:prstGeom prst="rect">
            <a:avLst/>
          </a:prstGeom>
        </p:spPr>
        <p:txBody>
          <a:bodyPr wrap="square">
            <a:spAutoFit/>
          </a:bodyPr>
          <a:lstStyle/>
          <a:p>
            <a:r>
              <a:rPr lang="en-GB" b="1" dirty="0" smtClean="0"/>
              <a:t>Homeostasis</a:t>
            </a:r>
            <a:r>
              <a:rPr lang="en-GB" dirty="0" smtClean="0"/>
              <a:t> (</a:t>
            </a:r>
            <a:r>
              <a:rPr lang="en-GB" i="1" dirty="0" err="1" smtClean="0"/>
              <a:t>homeo</a:t>
            </a:r>
            <a:r>
              <a:rPr lang="en-GB" dirty="0" smtClean="0"/>
              <a:t> meaning "same" and </a:t>
            </a:r>
            <a:r>
              <a:rPr lang="en-GB" i="1" dirty="0" smtClean="0"/>
              <a:t>stasis</a:t>
            </a:r>
            <a:r>
              <a:rPr lang="en-GB" dirty="0" smtClean="0"/>
              <a:t> meaning "condition") is when an </a:t>
            </a:r>
            <a:r>
              <a:rPr lang="en-GB" dirty="0" smtClean="0">
                <a:hlinkClick r:id="rId2" tooltip="Organism"/>
              </a:rPr>
              <a:t>organism</a:t>
            </a:r>
            <a:r>
              <a:rPr lang="en-GB" dirty="0" smtClean="0"/>
              <a:t> keeps its bodily conditions (</a:t>
            </a:r>
            <a:r>
              <a:rPr lang="en-GB" dirty="0" smtClean="0">
                <a:hlinkClick r:id="rId3" tooltip="PH"/>
              </a:rPr>
              <a:t>pH</a:t>
            </a:r>
            <a:r>
              <a:rPr lang="en-GB" dirty="0" smtClean="0"/>
              <a:t>, </a:t>
            </a:r>
            <a:r>
              <a:rPr lang="en-GB" dirty="0" smtClean="0">
                <a:hlinkClick r:id="rId4" tooltip="Temperature"/>
              </a:rPr>
              <a:t>temperature</a:t>
            </a:r>
            <a:r>
              <a:rPr lang="en-GB" dirty="0" smtClean="0"/>
              <a:t>, amount of </a:t>
            </a:r>
            <a:r>
              <a:rPr lang="en-GB" dirty="0" smtClean="0">
                <a:hlinkClick r:id="rId5" tooltip="Oxygen"/>
              </a:rPr>
              <a:t>oxygen</a:t>
            </a:r>
            <a:r>
              <a:rPr lang="en-GB" dirty="0" smtClean="0"/>
              <a:t> or </a:t>
            </a:r>
            <a:r>
              <a:rPr lang="en-GB" dirty="0" smtClean="0">
                <a:hlinkClick r:id="rId6" tooltip="Carbon dioxide"/>
              </a:rPr>
              <a:t>carbon dioxide</a:t>
            </a:r>
            <a:r>
              <a:rPr lang="en-GB" dirty="0" smtClean="0"/>
              <a:t> in the blood, for example) in a stable condition. It does so by </a:t>
            </a:r>
            <a:r>
              <a:rPr lang="en-GB" dirty="0" smtClean="0">
                <a:hlinkClick r:id="rId7" tooltip="Regulation (not yet started)"/>
              </a:rPr>
              <a:t>regulating</a:t>
            </a:r>
            <a:r>
              <a:rPr lang="en-GB" dirty="0" smtClean="0"/>
              <a:t> its inner </a:t>
            </a:r>
            <a:r>
              <a:rPr lang="en-GB" dirty="0" smtClean="0">
                <a:hlinkClick r:id="rId8" tooltip="Equilibrium"/>
              </a:rPr>
              <a:t>equilibrium</a:t>
            </a:r>
            <a:r>
              <a:rPr lang="en-GB" dirty="0" smtClean="0"/>
              <a:t>. In living things, the study of how they keep in a stable condition if called </a:t>
            </a:r>
            <a:r>
              <a:rPr lang="en-GB" dirty="0" smtClean="0">
                <a:hlinkClick r:id="rId9" tooltip="Physiology"/>
              </a:rPr>
              <a:t>physiology</a:t>
            </a:r>
            <a:r>
              <a:rPr lang="en-GB" dirty="0" smtClean="0"/>
              <a:t>.</a:t>
            </a:r>
          </a:p>
          <a:p>
            <a:r>
              <a:rPr lang="en-GB" dirty="0" smtClean="0"/>
              <a:t>Examples of homeostasis:</a:t>
            </a:r>
          </a:p>
          <a:p>
            <a:r>
              <a:rPr lang="en-GB" dirty="0" smtClean="0"/>
              <a:t>The regulation of water and minerals in the body.</a:t>
            </a:r>
          </a:p>
          <a:p>
            <a:r>
              <a:rPr lang="en-GB" dirty="0" smtClean="0"/>
              <a:t>The regulation of body temperature. This is done by sweating to cool off and shivering to warm up.</a:t>
            </a:r>
          </a:p>
          <a:p>
            <a:r>
              <a:rPr lang="en-GB" dirty="0" smtClean="0"/>
              <a:t>In </a:t>
            </a:r>
            <a:r>
              <a:rPr lang="en-GB" dirty="0" smtClean="0">
                <a:hlinkClick r:id="rId10" tooltip="Mammal"/>
              </a:rPr>
              <a:t>mammals</a:t>
            </a:r>
            <a:r>
              <a:rPr lang="en-GB" dirty="0" smtClean="0"/>
              <a:t>, the main organs involved with homeostasis are:</a:t>
            </a:r>
          </a:p>
          <a:p>
            <a:r>
              <a:rPr lang="en-GB" dirty="0" smtClean="0"/>
              <a:t>The </a:t>
            </a:r>
            <a:r>
              <a:rPr lang="en-GB" dirty="0" smtClean="0">
                <a:hlinkClick r:id="rId11" tooltip="Hypothalamus"/>
              </a:rPr>
              <a:t>hypothalamus</a:t>
            </a:r>
            <a:r>
              <a:rPr lang="en-GB" dirty="0" smtClean="0"/>
              <a:t> and </a:t>
            </a:r>
            <a:r>
              <a:rPr lang="en-GB" dirty="0" smtClean="0">
                <a:hlinkClick r:id="rId12" tooltip="Pituitary gland"/>
              </a:rPr>
              <a:t>pituitary gland</a:t>
            </a:r>
            <a:endParaRPr lang="en-GB" dirty="0" smtClean="0"/>
          </a:p>
          <a:p>
            <a:r>
              <a:rPr lang="en-GB" dirty="0" smtClean="0"/>
              <a:t>the </a:t>
            </a:r>
            <a:r>
              <a:rPr lang="en-GB" dirty="0" smtClean="0">
                <a:hlinkClick r:id="rId13" tooltip="Lung"/>
              </a:rPr>
              <a:t>lungs</a:t>
            </a:r>
            <a:endParaRPr lang="en-GB" dirty="0" smtClean="0"/>
          </a:p>
          <a:p>
            <a:r>
              <a:rPr lang="en-GB" dirty="0" smtClean="0"/>
              <a:t>the </a:t>
            </a:r>
            <a:r>
              <a:rPr lang="en-GB" dirty="0" smtClean="0">
                <a:hlinkClick r:id="rId14" tooltip="Skin"/>
              </a:rPr>
              <a:t>skin</a:t>
            </a:r>
            <a:endParaRPr lang="en-GB" dirty="0" smtClean="0"/>
          </a:p>
          <a:p>
            <a:r>
              <a:rPr lang="en-GB" dirty="0" smtClean="0"/>
              <a:t>the </a:t>
            </a:r>
            <a:r>
              <a:rPr lang="en-GB" dirty="0" smtClean="0">
                <a:hlinkClick r:id="rId15" tooltip="Muscle"/>
              </a:rPr>
              <a:t>muscles</a:t>
            </a:r>
            <a:endParaRPr lang="en-GB" dirty="0" smtClean="0"/>
          </a:p>
          <a:p>
            <a:r>
              <a:rPr lang="en-GB" dirty="0" smtClean="0"/>
              <a:t>the </a:t>
            </a:r>
            <a:r>
              <a:rPr lang="en-GB" dirty="0" smtClean="0">
                <a:hlinkClick r:id="rId16" tooltip="Kidney"/>
              </a:rPr>
              <a:t>kidneys</a:t>
            </a:r>
            <a:endParaRPr lang="en-GB" dirty="0" smtClean="0"/>
          </a:p>
          <a:p>
            <a:r>
              <a:rPr lang="en-GB" dirty="0" smtClean="0"/>
              <a:t>the </a:t>
            </a:r>
            <a:r>
              <a:rPr lang="en-GB" dirty="0" smtClean="0">
                <a:hlinkClick r:id="rId17" tooltip="Liver"/>
              </a:rPr>
              <a:t>liver</a:t>
            </a:r>
            <a:r>
              <a:rPr lang="en-GB" dirty="0" smtClean="0"/>
              <a:t> and </a:t>
            </a:r>
            <a:r>
              <a:rPr lang="en-GB" dirty="0" smtClean="0">
                <a:hlinkClick r:id="rId18" tooltip="Pancreas"/>
              </a:rPr>
              <a:t>pancreas</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Homeostasis</a:t>
            </a:r>
            <a:endParaRPr lang="en-GB" dirty="0"/>
          </a:p>
        </p:txBody>
      </p:sp>
      <p:pic>
        <p:nvPicPr>
          <p:cNvPr id="57346" name="Picture 2" descr="http://biomed.brown.edu/Courses/BI108/BI108_2002_Groups/pancstems/stemcell/pancreas.gif"/>
          <p:cNvPicPr>
            <a:picLocks noChangeAspect="1" noChangeArrowheads="1"/>
          </p:cNvPicPr>
          <p:nvPr/>
        </p:nvPicPr>
        <p:blipFill>
          <a:blip r:embed="rId2" cstate="print"/>
          <a:srcRect/>
          <a:stretch>
            <a:fillRect/>
          </a:stretch>
        </p:blipFill>
        <p:spPr bwMode="auto">
          <a:xfrm>
            <a:off x="457200" y="72190"/>
            <a:ext cx="4114800" cy="61857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Temperature</a:t>
            </a:r>
            <a:endParaRPr lang="en-GB" dirty="0"/>
          </a:p>
        </p:txBody>
      </p:sp>
      <p:pic>
        <p:nvPicPr>
          <p:cNvPr id="59396" name="Picture 4" descr="http://scienceaid.co.uk/biology/physiology/images/thermoregulation.jpg"/>
          <p:cNvPicPr>
            <a:picLocks noChangeAspect="1" noChangeArrowheads="1"/>
          </p:cNvPicPr>
          <p:nvPr/>
        </p:nvPicPr>
        <p:blipFill>
          <a:blip r:embed="rId2" cstate="print"/>
          <a:srcRect/>
          <a:stretch>
            <a:fillRect/>
          </a:stretch>
        </p:blipFill>
        <p:spPr bwMode="auto">
          <a:xfrm>
            <a:off x="1066800" y="1371600"/>
            <a:ext cx="6027683" cy="52863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Homeostasis water balance</a:t>
            </a:r>
            <a:endParaRPr lang="en-GB" dirty="0"/>
          </a:p>
        </p:txBody>
      </p:sp>
      <p:pic>
        <p:nvPicPr>
          <p:cNvPr id="60418" name="Picture 2" descr="http://www.biology-online.org/images/water_regulation.gif"/>
          <p:cNvPicPr>
            <a:picLocks noChangeAspect="1" noChangeArrowheads="1"/>
          </p:cNvPicPr>
          <p:nvPr/>
        </p:nvPicPr>
        <p:blipFill>
          <a:blip r:embed="rId2" cstate="print"/>
          <a:srcRect/>
          <a:stretch>
            <a:fillRect/>
          </a:stretch>
        </p:blipFill>
        <p:spPr bwMode="auto">
          <a:xfrm>
            <a:off x="304800" y="2133600"/>
            <a:ext cx="8614064" cy="36679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Diabetes</a:t>
            </a:r>
            <a:endParaRPr lang="en-GB" dirty="0"/>
          </a:p>
        </p:txBody>
      </p:sp>
      <p:pic>
        <p:nvPicPr>
          <p:cNvPr id="61442" name="Picture 2" descr="http://www.dva.gov.au/health/menshealth/images/07_diabetes_problems.gif"/>
          <p:cNvPicPr>
            <a:picLocks noChangeAspect="1" noChangeArrowheads="1"/>
          </p:cNvPicPr>
          <p:nvPr/>
        </p:nvPicPr>
        <p:blipFill>
          <a:blip r:embed="rId2" cstate="print"/>
          <a:srcRect/>
          <a:stretch>
            <a:fillRect/>
          </a:stretch>
        </p:blipFill>
        <p:spPr bwMode="auto">
          <a:xfrm>
            <a:off x="152400" y="0"/>
            <a:ext cx="5575300" cy="681192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Insulin </a:t>
            </a:r>
            <a:endParaRPr lang="en-GB" dirty="0"/>
          </a:p>
        </p:txBody>
      </p:sp>
      <p:pic>
        <p:nvPicPr>
          <p:cNvPr id="62466" name="Picture 2" descr="http://www.topnews.in/health/files/diabetes_2.jpg"/>
          <p:cNvPicPr>
            <a:picLocks noChangeAspect="1" noChangeArrowheads="1"/>
          </p:cNvPicPr>
          <p:nvPr/>
        </p:nvPicPr>
        <p:blipFill>
          <a:blip r:embed="rId2" cstate="print"/>
          <a:srcRect/>
          <a:stretch>
            <a:fillRect/>
          </a:stretch>
        </p:blipFill>
        <p:spPr bwMode="auto">
          <a:xfrm>
            <a:off x="1371600" y="1524000"/>
            <a:ext cx="6477000" cy="513302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GB" dirty="0" smtClean="0"/>
              <a:t>Glucose - homeostasis</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1676400" y="914400"/>
            <a:ext cx="4876800" cy="571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3" name="Rectangle 2"/>
          <p:cNvSpPr/>
          <p:nvPr/>
        </p:nvSpPr>
        <p:spPr>
          <a:xfrm>
            <a:off x="1143000" y="1371600"/>
            <a:ext cx="6705600" cy="1477328"/>
          </a:xfrm>
          <a:prstGeom prst="rect">
            <a:avLst/>
          </a:prstGeom>
        </p:spPr>
        <p:txBody>
          <a:bodyPr wrap="square">
            <a:spAutoFit/>
          </a:bodyPr>
          <a:lstStyle/>
          <a:p>
            <a:r>
              <a:rPr lang="en-GB" dirty="0" smtClean="0"/>
              <a:t>Substances in plants and animals that speed biochemical reactions are called enzymes. Enzymes can build up or break down other molecules. The molecules they act on are called substrates. Enzymes are catalysts—chemicals that hasten a chemical reaction without undergoing any change themselves.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219200" y="2887579"/>
            <a:ext cx="6858000" cy="397042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Mini test</a:t>
            </a:r>
            <a:endParaRPr lang="en-GB" dirty="0"/>
          </a:p>
        </p:txBody>
      </p:sp>
      <p:sp>
        <p:nvSpPr>
          <p:cNvPr id="3" name="Content Placeholder 2"/>
          <p:cNvSpPr>
            <a:spLocks noGrp="1"/>
          </p:cNvSpPr>
          <p:nvPr>
            <p:ph sz="half" idx="1"/>
          </p:nvPr>
        </p:nvSpPr>
        <p:spPr/>
        <p:txBody>
          <a:bodyPr>
            <a:normAutofit fontScale="85000" lnSpcReduction="20000"/>
          </a:bodyPr>
          <a:lstStyle/>
          <a:p>
            <a:r>
              <a:rPr lang="en-GB" dirty="0" smtClean="0"/>
              <a:t>Put these in order</a:t>
            </a:r>
          </a:p>
          <a:p>
            <a:endParaRPr lang="en-GB" dirty="0" smtClean="0"/>
          </a:p>
          <a:p>
            <a:r>
              <a:rPr lang="en-GB" dirty="0" smtClean="0"/>
              <a:t>Chromosomes</a:t>
            </a:r>
          </a:p>
          <a:p>
            <a:endParaRPr lang="en-GB" dirty="0" smtClean="0"/>
          </a:p>
          <a:p>
            <a:r>
              <a:rPr lang="en-GB" dirty="0" smtClean="0"/>
              <a:t>Genome</a:t>
            </a:r>
          </a:p>
          <a:p>
            <a:endParaRPr lang="en-GB" dirty="0" smtClean="0"/>
          </a:p>
          <a:p>
            <a:r>
              <a:rPr lang="en-GB" dirty="0" smtClean="0"/>
              <a:t>Gene</a:t>
            </a:r>
          </a:p>
          <a:p>
            <a:endParaRPr lang="en-GB" dirty="0" smtClean="0"/>
          </a:p>
          <a:p>
            <a:r>
              <a:rPr lang="en-GB" dirty="0" smtClean="0"/>
              <a:t>DNA</a:t>
            </a:r>
            <a:endParaRPr lang="en-GB" dirty="0"/>
          </a:p>
        </p:txBody>
      </p:sp>
      <p:sp>
        <p:nvSpPr>
          <p:cNvPr id="4" name="Content Placeholder 3"/>
          <p:cNvSpPr>
            <a:spLocks noGrp="1"/>
          </p:cNvSpPr>
          <p:nvPr>
            <p:ph sz="half" idx="2"/>
          </p:nvPr>
        </p:nvSpPr>
        <p:spPr/>
        <p:txBody>
          <a:bodyPr>
            <a:normAutofit fontScale="85000" lnSpcReduction="20000"/>
          </a:bodyPr>
          <a:lstStyle/>
          <a:p>
            <a:r>
              <a:rPr lang="en-GB" dirty="0" smtClean="0"/>
              <a:t>Add their meaning</a:t>
            </a:r>
          </a:p>
          <a:p>
            <a:endParaRPr lang="en-GB" dirty="0" smtClean="0"/>
          </a:p>
          <a:p>
            <a:r>
              <a:rPr lang="en-GB" dirty="0" smtClean="0"/>
              <a:t>Unit of information</a:t>
            </a:r>
          </a:p>
          <a:p>
            <a:endParaRPr lang="en-GB" dirty="0" smtClean="0"/>
          </a:p>
          <a:p>
            <a:r>
              <a:rPr lang="en-GB" dirty="0" smtClean="0"/>
              <a:t>Collection of information units</a:t>
            </a:r>
          </a:p>
          <a:p>
            <a:endParaRPr lang="en-GB" dirty="0" smtClean="0"/>
          </a:p>
          <a:p>
            <a:r>
              <a:rPr lang="en-GB" dirty="0" smtClean="0"/>
              <a:t>All of the information units for an organism</a:t>
            </a:r>
          </a:p>
          <a:p>
            <a:endParaRPr lang="en-GB" dirty="0" smtClean="0"/>
          </a:p>
          <a:p>
            <a:r>
              <a:rPr lang="en-GB" dirty="0" smtClean="0"/>
              <a:t>The code for the information</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GB" dirty="0" smtClean="0"/>
              <a:t>Method of Inheritance</a:t>
            </a:r>
            <a:endParaRPr lang="en-GB" dirty="0"/>
          </a:p>
        </p:txBody>
      </p:sp>
      <p:sp>
        <p:nvSpPr>
          <p:cNvPr id="3" name="Content Placeholder 2"/>
          <p:cNvSpPr>
            <a:spLocks noGrp="1"/>
          </p:cNvSpPr>
          <p:nvPr>
            <p:ph sz="half" idx="1"/>
          </p:nvPr>
        </p:nvSpPr>
        <p:spPr>
          <a:xfrm>
            <a:off x="457200" y="1066800"/>
            <a:ext cx="4267200" cy="5410200"/>
          </a:xfrm>
        </p:spPr>
        <p:txBody>
          <a:bodyPr>
            <a:normAutofit fontScale="92500" lnSpcReduction="10000"/>
          </a:bodyPr>
          <a:lstStyle/>
          <a:p>
            <a:r>
              <a:rPr lang="en-GB" dirty="0" smtClean="0">
                <a:solidFill>
                  <a:srgbClr val="FF0000"/>
                </a:solidFill>
              </a:rPr>
              <a:t>Alphabet (</a:t>
            </a:r>
            <a:r>
              <a:rPr lang="en-GB" dirty="0" err="1" smtClean="0">
                <a:solidFill>
                  <a:srgbClr val="FF0000"/>
                </a:solidFill>
              </a:rPr>
              <a:t>a,b,c,d,e</a:t>
            </a:r>
            <a:r>
              <a:rPr lang="en-GB" dirty="0" smtClean="0">
                <a:solidFill>
                  <a:srgbClr val="FF0000"/>
                </a:solidFill>
              </a:rPr>
              <a:t>,..)</a:t>
            </a:r>
          </a:p>
          <a:p>
            <a:endParaRPr lang="en-GB" dirty="0" smtClean="0"/>
          </a:p>
          <a:p>
            <a:r>
              <a:rPr lang="en-GB" dirty="0" smtClean="0">
                <a:solidFill>
                  <a:srgbClr val="0070C0"/>
                </a:solidFill>
              </a:rPr>
              <a:t>Sentence (You will be able to roll your tongue.)</a:t>
            </a:r>
          </a:p>
          <a:p>
            <a:endParaRPr lang="en-GB" dirty="0" smtClean="0"/>
          </a:p>
          <a:p>
            <a:endParaRPr lang="en-GB" dirty="0" smtClean="0"/>
          </a:p>
          <a:p>
            <a:r>
              <a:rPr lang="en-GB" dirty="0" smtClean="0">
                <a:solidFill>
                  <a:srgbClr val="00B050"/>
                </a:solidFill>
              </a:rPr>
              <a:t>Chapter of a book (full of sentences)</a:t>
            </a:r>
          </a:p>
          <a:p>
            <a:endParaRPr lang="en-GB" dirty="0" smtClean="0"/>
          </a:p>
          <a:p>
            <a:endParaRPr lang="en-GB" dirty="0" smtClean="0"/>
          </a:p>
          <a:p>
            <a:r>
              <a:rPr lang="en-GB" dirty="0" smtClean="0"/>
              <a:t>Book (all the sentences – all the chapters)</a:t>
            </a:r>
            <a:endParaRPr lang="en-GB" dirty="0"/>
          </a:p>
        </p:txBody>
      </p:sp>
      <p:sp>
        <p:nvSpPr>
          <p:cNvPr id="4" name="Content Placeholder 3"/>
          <p:cNvSpPr>
            <a:spLocks noGrp="1"/>
          </p:cNvSpPr>
          <p:nvPr>
            <p:ph sz="half" idx="2"/>
          </p:nvPr>
        </p:nvSpPr>
        <p:spPr>
          <a:xfrm>
            <a:off x="4953000" y="1066800"/>
            <a:ext cx="3733800" cy="5257800"/>
          </a:xfrm>
        </p:spPr>
        <p:txBody>
          <a:bodyPr>
            <a:normAutofit fontScale="92500" lnSpcReduction="10000"/>
          </a:bodyPr>
          <a:lstStyle/>
          <a:p>
            <a:r>
              <a:rPr lang="en-GB" dirty="0" smtClean="0">
                <a:solidFill>
                  <a:srgbClr val="FF0000"/>
                </a:solidFill>
              </a:rPr>
              <a:t>DNA (building blocks)</a:t>
            </a:r>
          </a:p>
          <a:p>
            <a:endParaRPr lang="en-GB" dirty="0" smtClean="0"/>
          </a:p>
          <a:p>
            <a:r>
              <a:rPr lang="en-GB" dirty="0" smtClean="0">
                <a:solidFill>
                  <a:srgbClr val="0070C0"/>
                </a:solidFill>
              </a:rPr>
              <a:t>Gene </a:t>
            </a:r>
          </a:p>
          <a:p>
            <a:pPr>
              <a:buNone/>
            </a:pPr>
            <a:r>
              <a:rPr lang="en-GB" dirty="0" smtClean="0">
                <a:solidFill>
                  <a:srgbClr val="0070C0"/>
                </a:solidFill>
              </a:rPr>
              <a:t>    (unit of information)</a:t>
            </a:r>
          </a:p>
          <a:p>
            <a:pPr>
              <a:buNone/>
            </a:pPr>
            <a:endParaRPr lang="en-GB" dirty="0" smtClean="0"/>
          </a:p>
          <a:p>
            <a:pPr>
              <a:buNone/>
            </a:pPr>
            <a:endParaRPr lang="en-GB" dirty="0" smtClean="0"/>
          </a:p>
          <a:p>
            <a:r>
              <a:rPr lang="en-GB" dirty="0" smtClean="0">
                <a:solidFill>
                  <a:srgbClr val="00B050"/>
                </a:solidFill>
              </a:rPr>
              <a:t>Chromosome  (a stack of genes)</a:t>
            </a:r>
          </a:p>
          <a:p>
            <a:endParaRPr lang="en-GB" dirty="0" smtClean="0"/>
          </a:p>
          <a:p>
            <a:endParaRPr lang="en-GB" dirty="0" smtClean="0"/>
          </a:p>
          <a:p>
            <a:r>
              <a:rPr lang="en-GB" dirty="0" smtClean="0"/>
              <a:t>Genome (all the genes – all the chromosomes)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Gene</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0" y="883072"/>
            <a:ext cx="4953000" cy="535580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rot="16200000">
            <a:off x="4328160" y="1645920"/>
            <a:ext cx="5029200" cy="402336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a:t>
            </a:r>
            <a:endParaRPr lang="en-GB" dirty="0"/>
          </a:p>
        </p:txBody>
      </p:sp>
      <p:pic>
        <p:nvPicPr>
          <p:cNvPr id="73730" name="Picture 2" descr="http://ghr.nlm.nih.gov/handbook/illustrations/dnastructure.jpg"/>
          <p:cNvPicPr>
            <a:picLocks noChangeAspect="1" noChangeArrowheads="1"/>
          </p:cNvPicPr>
          <p:nvPr/>
        </p:nvPicPr>
        <p:blipFill>
          <a:blip r:embed="rId2" cstate="print"/>
          <a:srcRect/>
          <a:stretch>
            <a:fillRect/>
          </a:stretch>
        </p:blipFill>
        <p:spPr bwMode="auto">
          <a:xfrm>
            <a:off x="609600" y="1143000"/>
            <a:ext cx="5334000" cy="5334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447800"/>
            <a:ext cx="4800600" cy="4800600"/>
          </a:xfrm>
          <a:prstGeom prst="rect">
            <a:avLst/>
          </a:prstGeom>
          <a:noFill/>
          <a:ln w="9525">
            <a:noFill/>
            <a:miter lim="800000"/>
            <a:headEnd/>
            <a:tailEnd/>
          </a:ln>
        </p:spPr>
      </p:pic>
      <p:sp>
        <p:nvSpPr>
          <p:cNvPr id="6" name="Title 5"/>
          <p:cNvSpPr>
            <a:spLocks noGrp="1"/>
          </p:cNvSpPr>
          <p:nvPr>
            <p:ph type="title"/>
          </p:nvPr>
        </p:nvSpPr>
        <p:spPr/>
        <p:txBody>
          <a:bodyPr/>
          <a:lstStyle/>
          <a:p>
            <a:r>
              <a:rPr lang="en-GB" dirty="0" smtClean="0"/>
              <a:t>DNA</a:t>
            </a:r>
            <a:endParaRPr lang="en-GB" dirty="0"/>
          </a:p>
        </p:txBody>
      </p:sp>
      <p:pic>
        <p:nvPicPr>
          <p:cNvPr id="3075" name="Picture 3"/>
          <p:cNvPicPr>
            <a:picLocks noChangeAspect="1" noChangeArrowheads="1"/>
          </p:cNvPicPr>
          <p:nvPr/>
        </p:nvPicPr>
        <p:blipFill>
          <a:blip r:embed="rId3" cstate="print"/>
          <a:srcRect/>
          <a:stretch>
            <a:fillRect/>
          </a:stretch>
        </p:blipFill>
        <p:spPr bwMode="auto">
          <a:xfrm>
            <a:off x="4343400" y="1543050"/>
            <a:ext cx="4800600" cy="4800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q.ubc.ca/wp-content/rflp.gif"/>
          <p:cNvPicPr>
            <a:picLocks noChangeAspect="1" noChangeArrowheads="1"/>
          </p:cNvPicPr>
          <p:nvPr/>
        </p:nvPicPr>
        <p:blipFill>
          <a:blip r:embed="rId2" cstate="print"/>
          <a:srcRect/>
          <a:stretch>
            <a:fillRect/>
          </a:stretch>
        </p:blipFill>
        <p:spPr bwMode="auto">
          <a:xfrm>
            <a:off x="685800" y="228600"/>
            <a:ext cx="7772400" cy="63788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Chromosomes </a:t>
            </a:r>
            <a:endParaRPr lang="en-GB" dirty="0"/>
          </a:p>
        </p:txBody>
      </p:sp>
      <p:pic>
        <p:nvPicPr>
          <p:cNvPr id="65538" name="Picture 2" descr="http://www.ikkeweer.net/cats-otherfiles/chromo.gif"/>
          <p:cNvPicPr>
            <a:picLocks noChangeAspect="1" noChangeArrowheads="1"/>
          </p:cNvPicPr>
          <p:nvPr/>
        </p:nvPicPr>
        <p:blipFill>
          <a:blip r:embed="rId2" cstate="print"/>
          <a:srcRect/>
          <a:stretch>
            <a:fillRect/>
          </a:stretch>
        </p:blipFill>
        <p:spPr bwMode="auto">
          <a:xfrm>
            <a:off x="1676400" y="1219200"/>
            <a:ext cx="5181600" cy="532218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Asexual reproduction</a:t>
            </a:r>
            <a:endParaRPr lang="en-GB" dirty="0"/>
          </a:p>
        </p:txBody>
      </p:sp>
      <p:pic>
        <p:nvPicPr>
          <p:cNvPr id="67586" name="Picture 2" descr="Amoeba Reproduction">
            <a:hlinkClick r:id="rId2"/>
          </p:cNvPr>
          <p:cNvPicPr>
            <a:picLocks noChangeAspect="1" noChangeArrowheads="1"/>
          </p:cNvPicPr>
          <p:nvPr/>
        </p:nvPicPr>
        <p:blipFill>
          <a:blip r:embed="rId3" cstate="print"/>
          <a:srcRect/>
          <a:stretch>
            <a:fillRect/>
          </a:stretch>
        </p:blipFill>
        <p:spPr bwMode="auto">
          <a:xfrm>
            <a:off x="1447800" y="1662829"/>
            <a:ext cx="6019800" cy="519517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Mitosis</a:t>
            </a:r>
            <a:endParaRPr lang="en-GB" dirty="0"/>
          </a:p>
        </p:txBody>
      </p:sp>
      <p:sp>
        <p:nvSpPr>
          <p:cNvPr id="3" name="Content Placeholder 2"/>
          <p:cNvSpPr>
            <a:spLocks noGrp="1"/>
          </p:cNvSpPr>
          <p:nvPr>
            <p:ph idx="1"/>
          </p:nvPr>
        </p:nvSpPr>
        <p:spPr/>
        <p:txBody>
          <a:bodyPr/>
          <a:lstStyle/>
          <a:p>
            <a:r>
              <a:rPr lang="en-GB" dirty="0" smtClean="0"/>
              <a:t>Google</a:t>
            </a:r>
          </a:p>
          <a:p>
            <a:r>
              <a:rPr lang="en-GB" dirty="0" smtClean="0"/>
              <a:t>Mitosis animation – mitosis on the run</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8500" y="1018288"/>
            <a:ext cx="7888700" cy="5804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Enzymes</a:t>
            </a:r>
            <a:endParaRPr lang="en-GB" dirty="0"/>
          </a:p>
        </p:txBody>
      </p:sp>
      <p:pic>
        <p:nvPicPr>
          <p:cNvPr id="48130" name="Picture 2" descr="http://www.mercury-poison.com/Images/EnzymeExample.jpg"/>
          <p:cNvPicPr>
            <a:picLocks noChangeAspect="1" noChangeArrowheads="1"/>
          </p:cNvPicPr>
          <p:nvPr/>
        </p:nvPicPr>
        <p:blipFill>
          <a:blip r:embed="rId2" cstate="print"/>
          <a:srcRect/>
          <a:stretch>
            <a:fillRect/>
          </a:stretch>
        </p:blipFill>
        <p:spPr bwMode="auto">
          <a:xfrm>
            <a:off x="0" y="1905000"/>
            <a:ext cx="8775699" cy="425511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Mitosis – chromosomes replicate then cell divides</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36658" y="2043113"/>
            <a:ext cx="9047112" cy="3290887"/>
          </a:xfrm>
          <a:prstGeom prst="rect">
            <a:avLst/>
          </a:prstGeom>
          <a:noFill/>
          <a:ln w="9525">
            <a:noFill/>
            <a:miter lim="800000"/>
            <a:headEnd/>
            <a:tailEnd/>
          </a:ln>
        </p:spPr>
      </p:pic>
      <p:sp>
        <p:nvSpPr>
          <p:cNvPr id="4" name="TextBox 3"/>
          <p:cNvSpPr txBox="1"/>
          <p:nvPr/>
        </p:nvSpPr>
        <p:spPr>
          <a:xfrm>
            <a:off x="609600" y="4495800"/>
            <a:ext cx="1905000" cy="369332"/>
          </a:xfrm>
          <a:prstGeom prst="rect">
            <a:avLst/>
          </a:prstGeom>
          <a:noFill/>
        </p:spPr>
        <p:txBody>
          <a:bodyPr wrap="square" rtlCol="0">
            <a:spAutoFit/>
          </a:bodyPr>
          <a:lstStyle/>
          <a:p>
            <a:r>
              <a:rPr lang="en-GB" dirty="0" smtClean="0">
                <a:solidFill>
                  <a:schemeClr val="bg1"/>
                </a:solidFill>
              </a:rPr>
              <a:t>DNA Replication</a:t>
            </a:r>
            <a:endParaRPr lang="en-GB" dirty="0">
              <a:solidFill>
                <a:schemeClr val="bg1"/>
              </a:solidFill>
            </a:endParaRPr>
          </a:p>
        </p:txBody>
      </p:sp>
      <p:sp>
        <p:nvSpPr>
          <p:cNvPr id="5" name="TextBox 4"/>
          <p:cNvSpPr txBox="1"/>
          <p:nvPr/>
        </p:nvSpPr>
        <p:spPr>
          <a:xfrm>
            <a:off x="4419600" y="4953000"/>
            <a:ext cx="863698" cy="369332"/>
          </a:xfrm>
          <a:prstGeom prst="rect">
            <a:avLst/>
          </a:prstGeom>
          <a:noFill/>
        </p:spPr>
        <p:txBody>
          <a:bodyPr wrap="none" rtlCol="0">
            <a:spAutoFit/>
          </a:bodyPr>
          <a:lstStyle/>
          <a:p>
            <a:r>
              <a:rPr lang="en-GB" dirty="0" smtClean="0">
                <a:solidFill>
                  <a:schemeClr val="bg1"/>
                </a:solidFill>
              </a:rPr>
              <a:t>Mitosis</a:t>
            </a:r>
            <a:endParaRPr lang="en-GB" dirty="0">
              <a:solidFill>
                <a:schemeClr val="bg1"/>
              </a:solidFill>
            </a:endParaRPr>
          </a:p>
        </p:txBody>
      </p:sp>
      <p:sp>
        <p:nvSpPr>
          <p:cNvPr id="6" name="TextBox 5"/>
          <p:cNvSpPr txBox="1"/>
          <p:nvPr/>
        </p:nvSpPr>
        <p:spPr>
          <a:xfrm>
            <a:off x="7467600" y="5638800"/>
            <a:ext cx="1690078" cy="369332"/>
          </a:xfrm>
          <a:prstGeom prst="rect">
            <a:avLst/>
          </a:prstGeom>
          <a:noFill/>
        </p:spPr>
        <p:txBody>
          <a:bodyPr wrap="none" rtlCol="0">
            <a:spAutoFit/>
          </a:bodyPr>
          <a:lstStyle/>
          <a:p>
            <a:r>
              <a:rPr lang="en-GB" dirty="0" smtClean="0"/>
              <a:t>2 Daughter cells</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343400" y="4953000"/>
            <a:ext cx="1562100" cy="14859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962400" y="3048000"/>
            <a:ext cx="1466850" cy="153352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858000" y="533400"/>
            <a:ext cx="1590675" cy="150495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09600" y="5029200"/>
            <a:ext cx="1323975" cy="1419225"/>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2971800" y="304800"/>
            <a:ext cx="2133600" cy="2409825"/>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6934200" y="2971800"/>
            <a:ext cx="1733550" cy="2095500"/>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457200" y="1066800"/>
            <a:ext cx="2047875" cy="2076450"/>
          </a:xfrm>
          <a:prstGeom prst="rect">
            <a:avLst/>
          </a:prstGeom>
          <a:noFill/>
          <a:ln w="9525">
            <a:noFill/>
            <a:miter lim="800000"/>
            <a:headEnd/>
            <a:tailEnd/>
          </a:ln>
        </p:spPr>
      </p:pic>
      <p:sp>
        <p:nvSpPr>
          <p:cNvPr id="9" name="TextBox 8"/>
          <p:cNvSpPr txBox="1"/>
          <p:nvPr/>
        </p:nvSpPr>
        <p:spPr>
          <a:xfrm>
            <a:off x="533400" y="3733800"/>
            <a:ext cx="2708947" cy="369332"/>
          </a:xfrm>
          <a:prstGeom prst="rect">
            <a:avLst/>
          </a:prstGeom>
          <a:noFill/>
        </p:spPr>
        <p:txBody>
          <a:bodyPr wrap="none" rtlCol="0">
            <a:spAutoFit/>
          </a:bodyPr>
          <a:lstStyle/>
          <a:p>
            <a:r>
              <a:rPr lang="en-GB" dirty="0" smtClean="0"/>
              <a:t>Put them in the right order</a:t>
            </a:r>
            <a:endParaRPr lang="en-GB" dirty="0"/>
          </a:p>
        </p:txBody>
      </p:sp>
      <p:sp>
        <p:nvSpPr>
          <p:cNvPr id="10" name="TextBox 9"/>
          <p:cNvSpPr txBox="1"/>
          <p:nvPr/>
        </p:nvSpPr>
        <p:spPr>
          <a:xfrm>
            <a:off x="533400" y="838200"/>
            <a:ext cx="317716" cy="369332"/>
          </a:xfrm>
          <a:prstGeom prst="rect">
            <a:avLst/>
          </a:prstGeom>
          <a:noFill/>
        </p:spPr>
        <p:txBody>
          <a:bodyPr wrap="none" rtlCol="0">
            <a:spAutoFit/>
          </a:bodyPr>
          <a:lstStyle/>
          <a:p>
            <a:r>
              <a:rPr lang="en-GB" dirty="0" smtClean="0"/>
              <a:t>A</a:t>
            </a:r>
            <a:endParaRPr lang="en-GB" dirty="0"/>
          </a:p>
        </p:txBody>
      </p:sp>
      <p:sp>
        <p:nvSpPr>
          <p:cNvPr id="11" name="TextBox 10"/>
          <p:cNvSpPr txBox="1"/>
          <p:nvPr/>
        </p:nvSpPr>
        <p:spPr>
          <a:xfrm>
            <a:off x="4572000" y="685800"/>
            <a:ext cx="309700" cy="369332"/>
          </a:xfrm>
          <a:prstGeom prst="rect">
            <a:avLst/>
          </a:prstGeom>
          <a:noFill/>
        </p:spPr>
        <p:txBody>
          <a:bodyPr wrap="none" rtlCol="0">
            <a:spAutoFit/>
          </a:bodyPr>
          <a:lstStyle/>
          <a:p>
            <a:r>
              <a:rPr lang="en-GB" dirty="0" smtClean="0"/>
              <a:t>B</a:t>
            </a:r>
            <a:endParaRPr lang="en-GB" dirty="0"/>
          </a:p>
        </p:txBody>
      </p:sp>
      <p:sp>
        <p:nvSpPr>
          <p:cNvPr id="12" name="TextBox 11"/>
          <p:cNvSpPr txBox="1"/>
          <p:nvPr/>
        </p:nvSpPr>
        <p:spPr>
          <a:xfrm>
            <a:off x="8382000" y="685800"/>
            <a:ext cx="308098" cy="369332"/>
          </a:xfrm>
          <a:prstGeom prst="rect">
            <a:avLst/>
          </a:prstGeom>
          <a:noFill/>
        </p:spPr>
        <p:txBody>
          <a:bodyPr wrap="none" rtlCol="0">
            <a:spAutoFit/>
          </a:bodyPr>
          <a:lstStyle/>
          <a:p>
            <a:r>
              <a:rPr lang="en-GB" dirty="0" smtClean="0"/>
              <a:t>C</a:t>
            </a:r>
            <a:endParaRPr lang="en-GB" dirty="0"/>
          </a:p>
        </p:txBody>
      </p:sp>
      <p:sp>
        <p:nvSpPr>
          <p:cNvPr id="13" name="TextBox 12"/>
          <p:cNvSpPr txBox="1"/>
          <p:nvPr/>
        </p:nvSpPr>
        <p:spPr>
          <a:xfrm>
            <a:off x="1752600" y="5029200"/>
            <a:ext cx="327334" cy="369332"/>
          </a:xfrm>
          <a:prstGeom prst="rect">
            <a:avLst/>
          </a:prstGeom>
          <a:noFill/>
        </p:spPr>
        <p:txBody>
          <a:bodyPr wrap="none" rtlCol="0">
            <a:spAutoFit/>
          </a:bodyPr>
          <a:lstStyle/>
          <a:p>
            <a:r>
              <a:rPr lang="en-GB" dirty="0" smtClean="0"/>
              <a:t>D</a:t>
            </a:r>
            <a:endParaRPr lang="en-GB" dirty="0"/>
          </a:p>
        </p:txBody>
      </p:sp>
      <p:sp>
        <p:nvSpPr>
          <p:cNvPr id="14" name="TextBox 13"/>
          <p:cNvSpPr txBox="1"/>
          <p:nvPr/>
        </p:nvSpPr>
        <p:spPr>
          <a:xfrm>
            <a:off x="5334000" y="3200400"/>
            <a:ext cx="296876" cy="369332"/>
          </a:xfrm>
          <a:prstGeom prst="rect">
            <a:avLst/>
          </a:prstGeom>
          <a:noFill/>
        </p:spPr>
        <p:txBody>
          <a:bodyPr wrap="none" rtlCol="0">
            <a:spAutoFit/>
          </a:bodyPr>
          <a:lstStyle/>
          <a:p>
            <a:r>
              <a:rPr lang="en-GB" dirty="0" smtClean="0"/>
              <a:t>E</a:t>
            </a:r>
            <a:endParaRPr lang="en-GB" dirty="0"/>
          </a:p>
        </p:txBody>
      </p:sp>
      <p:sp>
        <p:nvSpPr>
          <p:cNvPr id="15" name="TextBox 14"/>
          <p:cNvSpPr txBox="1"/>
          <p:nvPr/>
        </p:nvSpPr>
        <p:spPr>
          <a:xfrm>
            <a:off x="5943600" y="5181600"/>
            <a:ext cx="290464" cy="369332"/>
          </a:xfrm>
          <a:prstGeom prst="rect">
            <a:avLst/>
          </a:prstGeom>
          <a:noFill/>
        </p:spPr>
        <p:txBody>
          <a:bodyPr wrap="none" rtlCol="0">
            <a:spAutoFit/>
          </a:bodyPr>
          <a:lstStyle/>
          <a:p>
            <a:r>
              <a:rPr lang="en-GB" dirty="0" smtClean="0"/>
              <a:t>F</a:t>
            </a:r>
            <a:endParaRPr lang="en-GB" dirty="0"/>
          </a:p>
        </p:txBody>
      </p:sp>
      <p:sp>
        <p:nvSpPr>
          <p:cNvPr id="16" name="TextBox 15"/>
          <p:cNvSpPr txBox="1"/>
          <p:nvPr/>
        </p:nvSpPr>
        <p:spPr>
          <a:xfrm>
            <a:off x="8458200" y="3276600"/>
            <a:ext cx="330540" cy="369332"/>
          </a:xfrm>
          <a:prstGeom prst="rect">
            <a:avLst/>
          </a:prstGeom>
          <a:noFill/>
        </p:spPr>
        <p:txBody>
          <a:bodyPr wrap="none" rtlCol="0">
            <a:spAutoFit/>
          </a:bodyPr>
          <a:lstStyle/>
          <a:p>
            <a:r>
              <a:rPr lang="en-GB" dirty="0" smtClean="0"/>
              <a:t>G</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0558" y="533400"/>
            <a:ext cx="8482884" cy="5791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Inheritance</a:t>
            </a:r>
            <a:br>
              <a:rPr lang="en-GB" dirty="0" smtClean="0"/>
            </a:br>
            <a:r>
              <a:rPr lang="en-GB" dirty="0" smtClean="0"/>
              <a:t>                                         mitosis</a:t>
            </a:r>
            <a:endParaRPr lang="en-GB" dirty="0"/>
          </a:p>
        </p:txBody>
      </p:sp>
      <p:pic>
        <p:nvPicPr>
          <p:cNvPr id="63490" name="Picture 2" descr="http://www.freethought-forum.com/images/anatomy4/mitosis.gif"/>
          <p:cNvPicPr>
            <a:picLocks noChangeAspect="1" noChangeArrowheads="1"/>
          </p:cNvPicPr>
          <p:nvPr/>
        </p:nvPicPr>
        <p:blipFill>
          <a:blip r:embed="rId2" cstate="print"/>
          <a:srcRect/>
          <a:stretch>
            <a:fillRect/>
          </a:stretch>
        </p:blipFill>
        <p:spPr bwMode="auto">
          <a:xfrm>
            <a:off x="609600" y="-13232"/>
            <a:ext cx="3733800" cy="669624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Stem Cells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457200" y="1676400"/>
            <a:ext cx="4800600" cy="4800600"/>
          </a:xfrm>
          <a:prstGeom prst="rect">
            <a:avLst/>
          </a:prstGeom>
          <a:noFill/>
          <a:ln w="9525">
            <a:noFill/>
            <a:miter lim="800000"/>
            <a:headEnd/>
            <a:tailEnd/>
          </a:ln>
        </p:spPr>
      </p:pic>
      <p:sp>
        <p:nvSpPr>
          <p:cNvPr id="4" name="TextBox 3"/>
          <p:cNvSpPr txBox="1"/>
          <p:nvPr/>
        </p:nvSpPr>
        <p:spPr>
          <a:xfrm>
            <a:off x="5715000" y="2057400"/>
            <a:ext cx="2236766" cy="369332"/>
          </a:xfrm>
          <a:prstGeom prst="rect">
            <a:avLst/>
          </a:prstGeom>
          <a:noFill/>
        </p:spPr>
        <p:txBody>
          <a:bodyPr wrap="none" rtlCol="0">
            <a:spAutoFit/>
          </a:bodyPr>
          <a:lstStyle/>
          <a:p>
            <a:r>
              <a:rPr lang="en-GB" dirty="0" smtClean="0"/>
              <a:t>Harvesting a stem cell</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Undifferentiated cells</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990600" y="1676400"/>
            <a:ext cx="6468025" cy="5181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1846" y="140427"/>
            <a:ext cx="7919154" cy="671996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 regeneration</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0" y="1078479"/>
            <a:ext cx="3505200" cy="5284221"/>
          </a:xfrm>
          <a:prstGeom prst="rect">
            <a:avLst/>
          </a:prstGeom>
          <a:noFill/>
          <a:ln w="9525">
            <a:noFill/>
            <a:miter lim="800000"/>
            <a:headEnd/>
            <a:tailEnd/>
          </a:ln>
        </p:spPr>
      </p:pic>
      <p:sp>
        <p:nvSpPr>
          <p:cNvPr id="4" name="TextBox 3"/>
          <p:cNvSpPr txBox="1"/>
          <p:nvPr/>
        </p:nvSpPr>
        <p:spPr>
          <a:xfrm>
            <a:off x="3352800" y="1524000"/>
            <a:ext cx="2871107" cy="923330"/>
          </a:xfrm>
          <a:prstGeom prst="rect">
            <a:avLst/>
          </a:prstGeom>
          <a:noFill/>
        </p:spPr>
        <p:txBody>
          <a:bodyPr wrap="none" rtlCol="0">
            <a:spAutoFit/>
          </a:bodyPr>
          <a:lstStyle/>
          <a:p>
            <a:r>
              <a:rPr lang="en-GB" dirty="0" smtClean="0"/>
              <a:t>Humans can only regenerate</a:t>
            </a:r>
          </a:p>
          <a:p>
            <a:r>
              <a:rPr lang="en-GB" dirty="0" smtClean="0"/>
              <a:t>If existing cells are still there</a:t>
            </a:r>
          </a:p>
          <a:p>
            <a:endParaRPr lang="en-GB" dirty="0"/>
          </a:p>
        </p:txBody>
      </p:sp>
      <p:pic>
        <p:nvPicPr>
          <p:cNvPr id="4099" name="Picture 3"/>
          <p:cNvPicPr>
            <a:picLocks noChangeAspect="1" noChangeArrowheads="1"/>
          </p:cNvPicPr>
          <p:nvPr/>
        </p:nvPicPr>
        <p:blipFill>
          <a:blip r:embed="rId3" cstate="print"/>
          <a:srcRect/>
          <a:stretch>
            <a:fillRect/>
          </a:stretch>
        </p:blipFill>
        <p:spPr bwMode="auto">
          <a:xfrm>
            <a:off x="5715000" y="2649728"/>
            <a:ext cx="3295650" cy="3998722"/>
          </a:xfrm>
          <a:prstGeom prst="rect">
            <a:avLst/>
          </a:prstGeom>
          <a:noFill/>
          <a:ln w="9525">
            <a:noFill/>
            <a:miter lim="800000"/>
            <a:headEnd/>
            <a:tailEnd/>
          </a:ln>
        </p:spPr>
      </p:pic>
      <p:sp>
        <p:nvSpPr>
          <p:cNvPr id="6" name="TextBox 5"/>
          <p:cNvSpPr txBox="1"/>
          <p:nvPr/>
        </p:nvSpPr>
        <p:spPr>
          <a:xfrm>
            <a:off x="3429000" y="3124200"/>
            <a:ext cx="1929439" cy="923330"/>
          </a:xfrm>
          <a:prstGeom prst="rect">
            <a:avLst/>
          </a:prstGeom>
          <a:noFill/>
        </p:spPr>
        <p:txBody>
          <a:bodyPr wrap="none" rtlCol="0">
            <a:spAutoFit/>
          </a:bodyPr>
          <a:lstStyle/>
          <a:p>
            <a:r>
              <a:rPr lang="en-GB" dirty="0" smtClean="0"/>
              <a:t>We are not able to</a:t>
            </a:r>
          </a:p>
          <a:p>
            <a:r>
              <a:rPr lang="en-GB" dirty="0" smtClean="0"/>
              <a:t>Regenerate whole</a:t>
            </a:r>
          </a:p>
          <a:p>
            <a:r>
              <a:rPr lang="en-GB" dirty="0" smtClean="0"/>
              <a:t>limbs</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what if we could?</a:t>
            </a:r>
            <a:endParaRPr lang="en-GB" dirty="0"/>
          </a:p>
        </p:txBody>
      </p:sp>
      <p:pic>
        <p:nvPicPr>
          <p:cNvPr id="5122" name="Picture 2"/>
          <p:cNvPicPr>
            <a:picLocks noChangeAspect="1" noChangeArrowheads="1"/>
          </p:cNvPicPr>
          <p:nvPr/>
        </p:nvPicPr>
        <p:blipFill>
          <a:blip r:embed="rId2" cstate="print"/>
          <a:srcRect/>
          <a:stretch>
            <a:fillRect/>
          </a:stretch>
        </p:blipFill>
        <p:spPr bwMode="auto">
          <a:xfrm>
            <a:off x="324400" y="1614487"/>
            <a:ext cx="7828999" cy="5196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1984310" y="0"/>
            <a:ext cx="517538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 and temperature</a:t>
            </a:r>
            <a:endParaRPr lang="en-GB" dirty="0"/>
          </a:p>
        </p:txBody>
      </p:sp>
      <p:pic>
        <p:nvPicPr>
          <p:cNvPr id="49154" name="Picture 2" descr="http://www.bbc.co.uk/scotland/education/bitesize/standard/img/biology/temperature_graph.gif"/>
          <p:cNvPicPr>
            <a:picLocks noChangeAspect="1" noChangeArrowheads="1"/>
          </p:cNvPicPr>
          <p:nvPr/>
        </p:nvPicPr>
        <p:blipFill>
          <a:blip r:embed="rId2" cstate="print"/>
          <a:srcRect/>
          <a:stretch>
            <a:fillRect/>
          </a:stretch>
        </p:blipFill>
        <p:spPr bwMode="auto">
          <a:xfrm>
            <a:off x="685800" y="1447800"/>
            <a:ext cx="7391400" cy="4927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800" dirty="0" smtClean="0"/>
              <a:t>MEIOSIS</a:t>
            </a:r>
            <a:endParaRPr lang="en-GB" sz="8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Gametes – sex cells (egg cell/sperm)</a:t>
            </a:r>
            <a:endParaRPr lang="en-GB" dirty="0"/>
          </a:p>
        </p:txBody>
      </p:sp>
      <p:pic>
        <p:nvPicPr>
          <p:cNvPr id="66562" name="Picture 2" descr="http://faculty.clintoncc.suny.edu/faculty/Michael.Gregory/files/Bio%20101/Bio%20101%20Lectures/genetics-%20genes/mendel2.gif"/>
          <p:cNvPicPr>
            <a:picLocks noChangeAspect="1" noChangeArrowheads="1"/>
          </p:cNvPicPr>
          <p:nvPr/>
        </p:nvPicPr>
        <p:blipFill>
          <a:blip r:embed="rId2" cstate="print"/>
          <a:srcRect/>
          <a:stretch>
            <a:fillRect/>
          </a:stretch>
        </p:blipFill>
        <p:spPr bwMode="auto">
          <a:xfrm>
            <a:off x="1295400" y="1231642"/>
            <a:ext cx="6019800" cy="473100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3502" y="36772"/>
            <a:ext cx="6786898" cy="6714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Meiosis</a:t>
            </a: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1143000" y="1049192"/>
            <a:ext cx="6759433" cy="5412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524000"/>
          </a:xfrm>
        </p:spPr>
        <p:txBody>
          <a:bodyPr>
            <a:noAutofit/>
          </a:bodyPr>
          <a:lstStyle/>
          <a:p>
            <a:r>
              <a:rPr lang="en-GB" sz="2800" dirty="0" smtClean="0"/>
              <a:t>Pick two parents – list for each</a:t>
            </a:r>
            <a:br>
              <a:rPr lang="en-GB" sz="2800" dirty="0" smtClean="0"/>
            </a:br>
            <a:r>
              <a:rPr lang="en-GB" sz="2800" dirty="0" smtClean="0"/>
              <a:t>skin colour, hair colour, straight/curly hair, eye colour, face shape.    Make (list/draw) an offspring</a:t>
            </a:r>
            <a:endParaRPr lang="en-GB" sz="2800" dirty="0"/>
          </a:p>
        </p:txBody>
      </p:sp>
      <p:pic>
        <p:nvPicPr>
          <p:cNvPr id="1028" name="Picture 4"/>
          <p:cNvPicPr>
            <a:picLocks noChangeAspect="1" noChangeArrowheads="1"/>
          </p:cNvPicPr>
          <p:nvPr/>
        </p:nvPicPr>
        <p:blipFill>
          <a:blip r:embed="rId2" cstate="print"/>
          <a:srcRect/>
          <a:stretch>
            <a:fillRect/>
          </a:stretch>
        </p:blipFill>
        <p:spPr bwMode="auto">
          <a:xfrm>
            <a:off x="1524000" y="1931137"/>
            <a:ext cx="6477000" cy="4926864"/>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Variation </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Inheritance of sex </a:t>
            </a:r>
            <a:endParaRPr lang="en-GB" dirty="0"/>
          </a:p>
        </p:txBody>
      </p:sp>
      <p:pic>
        <p:nvPicPr>
          <p:cNvPr id="68610" name="Picture 2" descr="http://www.csupomona.edu/~biology/bio110/inherit/fig10.gif"/>
          <p:cNvPicPr>
            <a:picLocks noChangeAspect="1" noChangeArrowheads="1"/>
          </p:cNvPicPr>
          <p:nvPr/>
        </p:nvPicPr>
        <p:blipFill>
          <a:blip r:embed="rId2" cstate="print"/>
          <a:srcRect/>
          <a:stretch>
            <a:fillRect/>
          </a:stretch>
        </p:blipFill>
        <p:spPr bwMode="auto">
          <a:xfrm>
            <a:off x="2133600" y="1295400"/>
            <a:ext cx="4495800" cy="522636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2880" y="990600"/>
            <a:ext cx="8641080" cy="4800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Words</a:t>
            </a:r>
            <a:endParaRPr lang="en-GB" dirty="0"/>
          </a:p>
        </p:txBody>
      </p:sp>
      <p:sp>
        <p:nvSpPr>
          <p:cNvPr id="3" name="Content Placeholder 2"/>
          <p:cNvSpPr>
            <a:spLocks noGrp="1"/>
          </p:cNvSpPr>
          <p:nvPr>
            <p:ph idx="1"/>
          </p:nvPr>
        </p:nvSpPr>
        <p:spPr/>
        <p:txBody>
          <a:bodyPr/>
          <a:lstStyle/>
          <a:p>
            <a:r>
              <a:rPr lang="en-GB" dirty="0" smtClean="0"/>
              <a:t>Genotype             Phenotype</a:t>
            </a:r>
          </a:p>
          <a:p>
            <a:r>
              <a:rPr lang="en-GB" dirty="0" smtClean="0"/>
              <a:t>Homozygous        </a:t>
            </a:r>
            <a:r>
              <a:rPr lang="en-GB" dirty="0" err="1" smtClean="0"/>
              <a:t>Hertrozygous</a:t>
            </a:r>
            <a:endParaRPr lang="en-GB" dirty="0" smtClean="0"/>
          </a:p>
          <a:p>
            <a:r>
              <a:rPr lang="en-GB" dirty="0" smtClean="0"/>
              <a:t>Homologous</a:t>
            </a:r>
          </a:p>
          <a:p>
            <a:r>
              <a:rPr lang="en-GB" dirty="0" smtClean="0"/>
              <a:t>Alleles </a:t>
            </a:r>
          </a:p>
          <a:p>
            <a:r>
              <a:rPr lang="en-GB" dirty="0" smtClean="0"/>
              <a:t>Dominant             Recessive       (co-dominance)</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Alleles </a:t>
            </a:r>
            <a:endParaRPr lang="en-GB" dirty="0"/>
          </a:p>
        </p:txBody>
      </p:sp>
      <p:pic>
        <p:nvPicPr>
          <p:cNvPr id="70658" name="Picture 2" descr="http://arnica.csustan.edu/Biol1010/genetics/alleles.gif"/>
          <p:cNvPicPr>
            <a:picLocks noChangeAspect="1" noChangeArrowheads="1"/>
          </p:cNvPicPr>
          <p:nvPr/>
        </p:nvPicPr>
        <p:blipFill>
          <a:blip r:embed="rId2" cstate="print"/>
          <a:srcRect/>
          <a:stretch>
            <a:fillRect/>
          </a:stretch>
        </p:blipFill>
        <p:spPr bwMode="auto">
          <a:xfrm>
            <a:off x="1447800" y="1828800"/>
            <a:ext cx="6096000" cy="457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 and pH</a:t>
            </a:r>
            <a:endParaRPr lang="en-GB" dirty="0"/>
          </a:p>
        </p:txBody>
      </p:sp>
      <p:pic>
        <p:nvPicPr>
          <p:cNvPr id="50178" name="Picture 2" descr="http://www.independent.ie/multimedia/archive/00174/Graph_174298a.jpg"/>
          <p:cNvPicPr>
            <a:picLocks noChangeAspect="1" noChangeArrowheads="1"/>
          </p:cNvPicPr>
          <p:nvPr/>
        </p:nvPicPr>
        <p:blipFill>
          <a:blip r:embed="rId2" cstate="print"/>
          <a:srcRect/>
          <a:stretch>
            <a:fillRect/>
          </a:stretch>
        </p:blipFill>
        <p:spPr bwMode="auto">
          <a:xfrm>
            <a:off x="1447800" y="1295400"/>
            <a:ext cx="5638800" cy="531692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Dominant alleles – </a:t>
            </a:r>
            <a:r>
              <a:rPr lang="en-GB" dirty="0" err="1" smtClean="0"/>
              <a:t>hetrozygous</a:t>
            </a:r>
            <a:r>
              <a:rPr lang="en-GB" dirty="0" smtClean="0"/>
              <a:t> or homozygous</a:t>
            </a:r>
            <a:endParaRPr lang="en-GB" dirty="0"/>
          </a:p>
        </p:txBody>
      </p:sp>
      <p:pic>
        <p:nvPicPr>
          <p:cNvPr id="71682" name="Picture 2" descr="http://www.muskingum.edu/~psych/psycweb/history/mendelchart.gif"/>
          <p:cNvPicPr>
            <a:picLocks noChangeAspect="1" noChangeArrowheads="1"/>
          </p:cNvPicPr>
          <p:nvPr/>
        </p:nvPicPr>
        <p:blipFill>
          <a:blip r:embed="rId2" cstate="print"/>
          <a:srcRect/>
          <a:stretch>
            <a:fillRect/>
          </a:stretch>
        </p:blipFill>
        <p:spPr bwMode="auto">
          <a:xfrm>
            <a:off x="1524000" y="1524000"/>
            <a:ext cx="5257800" cy="472071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Recessive alleles – homozygous alleles</a:t>
            </a:r>
            <a:endParaRPr lang="en-GB" dirty="0"/>
          </a:p>
        </p:txBody>
      </p:sp>
      <p:pic>
        <p:nvPicPr>
          <p:cNvPr id="72706" name="Picture 2" descr="http://www.lakesideschool.org/upperschool/departments/science/bio/punnettsolutions_files/image003.jpg"/>
          <p:cNvPicPr>
            <a:picLocks noChangeAspect="1" noChangeArrowheads="1"/>
          </p:cNvPicPr>
          <p:nvPr/>
        </p:nvPicPr>
        <p:blipFill>
          <a:blip r:embed="rId2" cstate="print"/>
          <a:srcRect/>
          <a:stretch>
            <a:fillRect/>
          </a:stretch>
        </p:blipFill>
        <p:spPr bwMode="auto">
          <a:xfrm>
            <a:off x="1600200" y="1537026"/>
            <a:ext cx="5791200" cy="532097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lstStyle/>
          <a:p>
            <a:r>
              <a:rPr lang="en-GB" dirty="0" smtClean="0"/>
              <a:t>Dominant                   Recessive</a:t>
            </a:r>
          </a:p>
          <a:p>
            <a:r>
              <a:rPr lang="en-GB" dirty="0" smtClean="0"/>
              <a:t>Freckles    F                no freckles  f</a:t>
            </a:r>
          </a:p>
          <a:p>
            <a:r>
              <a:rPr lang="en-GB" dirty="0" smtClean="0"/>
              <a:t>Dark hair   H              light hair     h</a:t>
            </a:r>
          </a:p>
          <a:p>
            <a:r>
              <a:rPr lang="en-GB" dirty="0" smtClean="0"/>
              <a:t>Tongue rollers  T       non-tongue rollers   t</a:t>
            </a:r>
          </a:p>
          <a:p>
            <a:r>
              <a:rPr lang="en-GB" dirty="0" smtClean="0"/>
              <a:t>Free ear lobe  E         ear lobe joined   e</a:t>
            </a:r>
          </a:p>
          <a:p>
            <a:pPr>
              <a:buNone/>
            </a:pP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GB" dirty="0" smtClean="0"/>
              <a:t>Do </a:t>
            </a:r>
            <a:r>
              <a:rPr lang="en-GB" dirty="0" err="1" smtClean="0"/>
              <a:t>punnett</a:t>
            </a:r>
            <a:r>
              <a:rPr lang="en-GB" dirty="0" smtClean="0"/>
              <a:t> square crosses</a:t>
            </a:r>
            <a:br>
              <a:rPr lang="en-GB" dirty="0" smtClean="0"/>
            </a:br>
            <a:r>
              <a:rPr lang="en-GB" dirty="0" smtClean="0"/>
              <a:t>give ratio of possible genotype and phenotype of offspring</a:t>
            </a:r>
            <a:endParaRPr lang="en-GB" dirty="0"/>
          </a:p>
        </p:txBody>
      </p:sp>
      <p:sp>
        <p:nvSpPr>
          <p:cNvPr id="3" name="Content Placeholder 2"/>
          <p:cNvSpPr>
            <a:spLocks noGrp="1"/>
          </p:cNvSpPr>
          <p:nvPr>
            <p:ph idx="1"/>
          </p:nvPr>
        </p:nvSpPr>
        <p:spPr>
          <a:xfrm>
            <a:off x="457200" y="2895600"/>
            <a:ext cx="8229600" cy="3230563"/>
          </a:xfrm>
        </p:spPr>
        <p:txBody>
          <a:bodyPr/>
          <a:lstStyle/>
          <a:p>
            <a:r>
              <a:rPr lang="en-GB" dirty="0" smtClean="0"/>
              <a:t>Father is </a:t>
            </a:r>
            <a:r>
              <a:rPr lang="en-GB" dirty="0" err="1" smtClean="0"/>
              <a:t>hetrozygous</a:t>
            </a:r>
            <a:r>
              <a:rPr lang="en-GB" dirty="0" smtClean="0"/>
              <a:t> for freckles, mother homozygous for no freckles</a:t>
            </a:r>
          </a:p>
          <a:p>
            <a:r>
              <a:rPr lang="en-GB" dirty="0" smtClean="0"/>
              <a:t>Father homozygous for dark hair mother homozygous for light hair</a:t>
            </a:r>
          </a:p>
          <a:p>
            <a:r>
              <a:rPr lang="en-GB" dirty="0" smtClean="0"/>
              <a:t>Father </a:t>
            </a:r>
            <a:r>
              <a:rPr lang="en-GB" dirty="0" err="1" smtClean="0"/>
              <a:t>hetrozygous</a:t>
            </a:r>
            <a:r>
              <a:rPr lang="en-GB" dirty="0" smtClean="0"/>
              <a:t> for tongue rolling, mother </a:t>
            </a:r>
            <a:r>
              <a:rPr lang="en-GB" dirty="0" err="1" smtClean="0"/>
              <a:t>hertozygous</a:t>
            </a:r>
            <a:r>
              <a:rPr lang="en-GB" dirty="0" smtClean="0"/>
              <a:t> for tongue rolling</a:t>
            </a: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 Disorders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Huntington’s disease is a disorder of the nervous system caused by a dominant allele of a gene and can therefore be passed on by only one parent who has the disorder</a:t>
            </a:r>
          </a:p>
          <a:p>
            <a:r>
              <a:rPr lang="en-GB" dirty="0" smtClean="0"/>
              <a:t>Cystic fibrosis must be inherited from both parents.  The parents may be carriers of the disorder without having the disorder themselves.  It is caused by a recessive allele of a gene and can therefore be passed on by parents that do not have the disorder</a:t>
            </a:r>
          </a:p>
          <a:p>
            <a:r>
              <a:rPr lang="en-GB" dirty="0" smtClean="0"/>
              <a:t>Embryos can be screened for alleles of these and other disorders</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Genetic family trees</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066800" y="1347788"/>
            <a:ext cx="6553199" cy="531307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a:normAutofit/>
          </a:bodyPr>
          <a:lstStyle/>
          <a:p>
            <a:r>
              <a:rPr lang="en-GB" dirty="0" smtClean="0"/>
              <a:t>Consult your partner and assess the probability of these genetic disorders being passed on to</a:t>
            </a:r>
            <a:br>
              <a:rPr lang="en-GB" dirty="0" smtClean="0"/>
            </a:br>
            <a:r>
              <a:rPr lang="en-GB" dirty="0" smtClean="0"/>
              <a:t>the children</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 Books</a:t>
            </a:r>
            <a:endParaRPr lang="en-GB" dirty="0"/>
          </a:p>
        </p:txBody>
      </p:sp>
      <p:sp>
        <p:nvSpPr>
          <p:cNvPr id="4" name="Content Placeholder 3"/>
          <p:cNvSpPr>
            <a:spLocks noGrp="1"/>
          </p:cNvSpPr>
          <p:nvPr>
            <p:ph idx="1"/>
          </p:nvPr>
        </p:nvSpPr>
        <p:spPr/>
        <p:txBody>
          <a:bodyPr>
            <a:normAutofit fontScale="77500" lnSpcReduction="20000"/>
          </a:bodyPr>
          <a:lstStyle/>
          <a:p>
            <a:r>
              <a:rPr lang="en-GB" dirty="0" smtClean="0"/>
              <a:t>Work out the probability of genetic disorders being passed on</a:t>
            </a:r>
          </a:p>
          <a:p>
            <a:r>
              <a:rPr lang="en-GB" dirty="0" smtClean="0"/>
              <a:t>Produce a report for the family of </a:t>
            </a:r>
          </a:p>
          <a:p>
            <a:pPr lvl="0"/>
            <a:r>
              <a:rPr lang="en-GB" dirty="0" smtClean="0"/>
              <a:t>William has </a:t>
            </a:r>
            <a:r>
              <a:rPr lang="en-GB" dirty="0" err="1" smtClean="0"/>
              <a:t>huntingtons</a:t>
            </a:r>
            <a:r>
              <a:rPr lang="en-GB" dirty="0" smtClean="0"/>
              <a:t> disease – what is the probability of Kristi getting </a:t>
            </a:r>
            <a:r>
              <a:rPr lang="en-GB" dirty="0" err="1" smtClean="0"/>
              <a:t>huntingtons</a:t>
            </a:r>
            <a:endParaRPr lang="en-GB" dirty="0" smtClean="0"/>
          </a:p>
          <a:p>
            <a:pPr lvl="0"/>
            <a:r>
              <a:rPr lang="en-GB" dirty="0" smtClean="0"/>
              <a:t>Show David and Jessica how you came to that conclusion</a:t>
            </a:r>
          </a:p>
          <a:p>
            <a:pPr lvl="0"/>
            <a:r>
              <a:rPr lang="en-GB" dirty="0" smtClean="0"/>
              <a:t>Both Mary and Peter are carriers of the CF gene – advise them of the probability of their children getting cystic fibrosis</a:t>
            </a:r>
          </a:p>
          <a:p>
            <a:pPr lvl="0"/>
            <a:r>
              <a:rPr lang="en-GB" dirty="0" smtClean="0"/>
              <a:t>Explain to them how you calculated the probability</a:t>
            </a:r>
          </a:p>
          <a:p>
            <a:r>
              <a:rPr lang="en-GB" dirty="0" smtClean="0"/>
              <a:t>Anne has CF – and is thinking about getting married and starting a family – what advice would you give her?</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02" name="Picture 2" descr="http://www.rsc.org/education/teachers/learnnet/cfb/images/07D.jpg"/>
          <p:cNvPicPr>
            <a:picLocks noChangeAspect="1" noChangeArrowheads="1"/>
          </p:cNvPicPr>
          <p:nvPr/>
        </p:nvPicPr>
        <p:blipFill>
          <a:blip r:embed="rId2" cstate="print"/>
          <a:srcRect/>
          <a:stretch>
            <a:fillRect/>
          </a:stretch>
        </p:blipFill>
        <p:spPr bwMode="auto">
          <a:xfrm>
            <a:off x="0" y="82267"/>
            <a:ext cx="8382000" cy="677573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Bakers yeast use enzymes</a:t>
            </a:r>
            <a:endParaRPr lang="en-GB" dirty="0"/>
          </a:p>
        </p:txBody>
      </p:sp>
      <p:pic>
        <p:nvPicPr>
          <p:cNvPr id="52226" name="Picture 2" descr="http://www.kitchenproject.com/history/images/sourdough.jpg"/>
          <p:cNvPicPr>
            <a:picLocks noChangeAspect="1" noChangeArrowheads="1"/>
          </p:cNvPicPr>
          <p:nvPr/>
        </p:nvPicPr>
        <p:blipFill>
          <a:blip r:embed="rId2" cstate="print"/>
          <a:srcRect/>
          <a:stretch>
            <a:fillRect/>
          </a:stretch>
        </p:blipFill>
        <p:spPr bwMode="auto">
          <a:xfrm>
            <a:off x="609600" y="2590800"/>
            <a:ext cx="4075176" cy="3638550"/>
          </a:xfrm>
          <a:prstGeom prst="rect">
            <a:avLst/>
          </a:prstGeom>
          <a:noFill/>
        </p:spPr>
      </p:pic>
      <p:pic>
        <p:nvPicPr>
          <p:cNvPr id="52228" name="Picture 4" descr="http://www.kitchenproject.com/history/images/yeast.gif"/>
          <p:cNvPicPr>
            <a:picLocks noChangeAspect="1" noChangeArrowheads="1"/>
          </p:cNvPicPr>
          <p:nvPr/>
        </p:nvPicPr>
        <p:blipFill>
          <a:blip r:embed="rId3" cstate="print"/>
          <a:srcRect/>
          <a:stretch>
            <a:fillRect/>
          </a:stretch>
        </p:blipFill>
        <p:spPr bwMode="auto">
          <a:xfrm>
            <a:off x="4495800" y="2590800"/>
            <a:ext cx="3390900" cy="33909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GB" dirty="0" smtClean="0"/>
              <a:t>                                 Digestive system</a:t>
            </a:r>
            <a:endParaRPr lang="en-GB" dirty="0"/>
          </a:p>
        </p:txBody>
      </p:sp>
      <p:pic>
        <p:nvPicPr>
          <p:cNvPr id="53250" name="Picture 2" descr="http://www.i-can-drink-milk-again.com/images/Human-Digestive-System-Picture.jpg"/>
          <p:cNvPicPr>
            <a:picLocks noChangeAspect="1" noChangeArrowheads="1"/>
          </p:cNvPicPr>
          <p:nvPr/>
        </p:nvPicPr>
        <p:blipFill>
          <a:blip r:embed="rId2" cstate="print"/>
          <a:srcRect/>
          <a:stretch>
            <a:fillRect/>
          </a:stretch>
        </p:blipFill>
        <p:spPr bwMode="auto">
          <a:xfrm>
            <a:off x="533400" y="0"/>
            <a:ext cx="3886200" cy="65391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Digestive enzymes and bile</a:t>
            </a:r>
            <a:endParaRPr lang="en-GB" dirty="0"/>
          </a:p>
        </p:txBody>
      </p:sp>
      <p:pic>
        <p:nvPicPr>
          <p:cNvPr id="54274" name="Picture 2" descr="http://www.bbc.co.uk/schools/gcsebitesize/science/images/bibile_produce.gif"/>
          <p:cNvPicPr>
            <a:picLocks noChangeAspect="1" noChangeArrowheads="1"/>
          </p:cNvPicPr>
          <p:nvPr/>
        </p:nvPicPr>
        <p:blipFill>
          <a:blip r:embed="rId2" cstate="print"/>
          <a:srcRect/>
          <a:stretch>
            <a:fillRect/>
          </a:stretch>
        </p:blipFill>
        <p:spPr bwMode="auto">
          <a:xfrm>
            <a:off x="381000" y="1295400"/>
            <a:ext cx="6553200" cy="503868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823</Words>
  <Application>Microsoft Office PowerPoint</Application>
  <PresentationFormat>On-screen Show (4:3)</PresentationFormat>
  <Paragraphs>143</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AQA Additional Biology part 2  use this in conjunction with your revision guide  </vt:lpstr>
      <vt:lpstr>Enzymes</vt:lpstr>
      <vt:lpstr>Enzymes</vt:lpstr>
      <vt:lpstr>Enzymes and temperature</vt:lpstr>
      <vt:lpstr>Enzymes and pH</vt:lpstr>
      <vt:lpstr>Slide 6</vt:lpstr>
      <vt:lpstr>Bakers yeast use enzymes</vt:lpstr>
      <vt:lpstr>                                 Digestive system</vt:lpstr>
      <vt:lpstr>Digestive enzymes and bile</vt:lpstr>
      <vt:lpstr>                                         enzymes in                                            industry</vt:lpstr>
      <vt:lpstr>Fermentation</vt:lpstr>
      <vt:lpstr>Fermentation</vt:lpstr>
      <vt:lpstr>Homeostasis</vt:lpstr>
      <vt:lpstr>                                        Homeostasis</vt:lpstr>
      <vt:lpstr>Temperature</vt:lpstr>
      <vt:lpstr>Homeostasis water balance</vt:lpstr>
      <vt:lpstr>                                            Diabetes</vt:lpstr>
      <vt:lpstr>Insulin </vt:lpstr>
      <vt:lpstr>Glucose - homeostasis</vt:lpstr>
      <vt:lpstr>Mini test</vt:lpstr>
      <vt:lpstr>Method of Inheritance</vt:lpstr>
      <vt:lpstr>Gene</vt:lpstr>
      <vt:lpstr>DNA</vt:lpstr>
      <vt:lpstr>DNA</vt:lpstr>
      <vt:lpstr>Slide 25</vt:lpstr>
      <vt:lpstr>Chromosomes </vt:lpstr>
      <vt:lpstr>Asexual reproduction</vt:lpstr>
      <vt:lpstr>Mitosis</vt:lpstr>
      <vt:lpstr>Slide 29</vt:lpstr>
      <vt:lpstr>Mitosis – chromosomes replicate then cell divides</vt:lpstr>
      <vt:lpstr>Slide 31</vt:lpstr>
      <vt:lpstr>Slide 32</vt:lpstr>
      <vt:lpstr>                                       Inheritance                                          mitosis</vt:lpstr>
      <vt:lpstr>Stem Cells</vt:lpstr>
      <vt:lpstr>Undifferentiated cells</vt:lpstr>
      <vt:lpstr>Slide 36</vt:lpstr>
      <vt:lpstr>Human regeneration</vt:lpstr>
      <vt:lpstr>But what if we could?</vt:lpstr>
      <vt:lpstr>Slide 39</vt:lpstr>
      <vt:lpstr>MEIOSIS</vt:lpstr>
      <vt:lpstr>Gametes – sex cells (egg cell/sperm)</vt:lpstr>
      <vt:lpstr>Slide 42</vt:lpstr>
      <vt:lpstr>Meiosis</vt:lpstr>
      <vt:lpstr>Pick two parents – list for each skin colour, hair colour, straight/curly hair, eye colour, face shape.    Make (list/draw) an offspring</vt:lpstr>
      <vt:lpstr>Variation </vt:lpstr>
      <vt:lpstr>Inheritance of sex </vt:lpstr>
      <vt:lpstr>Slide 47</vt:lpstr>
      <vt:lpstr>Key Words</vt:lpstr>
      <vt:lpstr>Alleles </vt:lpstr>
      <vt:lpstr>Dominant alleles – hetrozygous or homozygous</vt:lpstr>
      <vt:lpstr>Recessive alleles – homozygous alleles</vt:lpstr>
      <vt:lpstr>examples</vt:lpstr>
      <vt:lpstr>Do punnett square crosses give ratio of possible genotype and phenotype of offspring</vt:lpstr>
      <vt:lpstr>Genetic Disorders</vt:lpstr>
      <vt:lpstr>Genetic family trees</vt:lpstr>
      <vt:lpstr>Consult your partner and assess the probability of these genetic disorders being passed on to the children</vt:lpstr>
      <vt:lpstr>In Books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dc:title>
  <dc:creator>Kathy</dc:creator>
  <cp:lastModifiedBy>Kathy</cp:lastModifiedBy>
  <cp:revision>5</cp:revision>
  <dcterms:created xsi:type="dcterms:W3CDTF">2006-08-16T00:00:00Z</dcterms:created>
  <dcterms:modified xsi:type="dcterms:W3CDTF">2011-08-05T16:58:53Z</dcterms:modified>
</cp:coreProperties>
</file>