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activeX/activeX15.xml" ContentType="application/vnd.ms-office.activeX+xml"/>
  <Override PartName="/ppt/activeX/activeX26.xml" ContentType="application/vnd.ms-office.activeX+xml"/>
  <Override PartName="/ppt/activeX/activeX62.xml" ContentType="application/vnd.ms-office.activeX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activeX/activeX51.xml" ContentType="application/vnd.ms-office.activeX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activeX/activeX40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activeX/activeX38.xml" ContentType="application/vnd.ms-office.activeX+xml"/>
  <Override PartName="/ppt/activeX/activeX49.xml" ContentType="application/vnd.ms-office.activeX+xml"/>
  <Override PartName="/ppt/activeX/activeX67.xml" ContentType="application/vnd.ms-office.activeX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activeX/activeX7.xml" ContentType="application/vnd.ms-office.activeX+xml"/>
  <Override PartName="/ppt/activeX/activeX27.xml" ContentType="application/vnd.ms-office.activeX+xml"/>
  <Override PartName="/ppt/activeX/activeX56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activeX/activeX16.xml" ContentType="application/vnd.ms-office.activeX+xml"/>
  <Override PartName="/ppt/activeX/activeX34.xml" ContentType="application/vnd.ms-office.activeX+xml"/>
  <Override PartName="/ppt/activeX/activeX45.xml" ContentType="application/vnd.ms-office.activeX+xml"/>
  <Override PartName="/ppt/activeX/activeX63.xml" ContentType="application/vnd.ms-office.activeX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activeX/activeX3.xml" ContentType="application/vnd.ms-office.activeX+xml"/>
  <Override PartName="/ppt/activeX/activeX23.xml" ContentType="application/vnd.ms-office.activeX+xml"/>
  <Override PartName="/ppt/activeX/activeX52.xml" ContentType="application/vnd.ms-office.activeX+xml"/>
  <Override PartName="/ppt/activeX/activeX70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2.xml" ContentType="application/vnd.ms-office.activeX+xml"/>
  <Override PartName="/ppt/activeX/activeX30.xml" ContentType="application/vnd.ms-office.activeX+xml"/>
  <Override PartName="/ppt/activeX/activeX41.xml" ContentType="application/vnd.ms-office.activeX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activeX/activeX8.xml" ContentType="application/vnd.ms-office.activeX+xml"/>
  <Override PartName="/ppt/activeX/activeX39.xml" ContentType="application/vnd.ms-office.activeX+xml"/>
  <Override PartName="/ppt/activeX/activeX57.xml" ContentType="application/vnd.ms-office.activeX+xml"/>
  <Override PartName="/ppt/activeX/activeX68.xml" ContentType="application/vnd.ms-office.activeX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activeX/activeX28.xml" ContentType="application/vnd.ms-office.activeX+xml"/>
  <Override PartName="/ppt/activeX/activeX46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activeX/activeX35.xml" ContentType="application/vnd.ms-office.activeX+xml"/>
  <Override PartName="/ppt/activeX/activeX53.xml" ContentType="application/vnd.ms-office.activeX+xml"/>
  <Override PartName="/ppt/activeX/activeX64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activeX/activeX13.xml" ContentType="application/vnd.ms-office.activeX+xml"/>
  <Override PartName="/ppt/activeX/activeX24.xml" ContentType="application/vnd.ms-office.activeX+xml"/>
  <Override PartName="/ppt/activeX/activeX42.xml" ContentType="application/vnd.ms-office.activeX+xml"/>
  <Override PartName="/ppt/activeX/activeX60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activeX/activeX20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activeX/activeX69.xml" ContentType="application/vnd.ms-office.activeX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activeX/activeX9.xml" ContentType="application/vnd.ms-office.activeX+xml"/>
  <Override PartName="/ppt/activeX/activeX29.xml" ContentType="application/vnd.ms-office.activeX+xml"/>
  <Override PartName="/ppt/activeX/activeX58.xml" ContentType="application/vnd.ms-office.activeX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activeX/activeX18.xml" ContentType="application/vnd.ms-office.activeX+xml"/>
  <Override PartName="/ppt/activeX/activeX36.xml" ContentType="application/vnd.ms-office.activeX+xml"/>
  <Override PartName="/ppt/activeX/activeX47.xml" ContentType="application/vnd.ms-office.activeX+xml"/>
  <Override PartName="/ppt/activeX/activeX65.xml" ContentType="application/vnd.ms-office.activeX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activeX/activeX5.xml" ContentType="application/vnd.ms-office.activeX+xml"/>
  <Override PartName="/ppt/activeX/activeX25.xml" ContentType="application/vnd.ms-office.activeX+xml"/>
  <Override PartName="/ppt/activeX/activeX54.xml" ContentType="application/vnd.ms-office.activeX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activeX/activeX14.xml" ContentType="application/vnd.ms-office.activeX+xml"/>
  <Override PartName="/ppt/activeX/activeX32.xml" ContentType="application/vnd.ms-office.activeX+xml"/>
  <Override PartName="/ppt/activeX/activeX43.xml" ContentType="application/vnd.ms-office.activeX+xml"/>
  <Override PartName="/ppt/activeX/activeX61.xml" ContentType="application/vnd.ms-office.activeX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activeX/activeX1.xml" ContentType="application/vnd.ms-office.activeX+xml"/>
  <Override PartName="/ppt/activeX/activeX21.xml" ContentType="application/vnd.ms-office.activeX+xml"/>
  <Override PartName="/ppt/activeX/activeX50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activeX/activeX59.xml" ContentType="application/vnd.ms-office.activeX+xml"/>
  <Override PartName="/ppt/slides/slide98.xml" ContentType="application/vnd.openxmlformats-officedocument.presentationml.slide+xml"/>
  <Override PartName="/ppt/activeX/activeX48.xml" ContentType="application/vnd.ms-office.activeX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activeX/activeX6.xml" ContentType="application/vnd.ms-office.activeX+xml"/>
  <Override PartName="/ppt/activeX/activeX19.xml" ContentType="application/vnd.ms-office.activeX+xml"/>
  <Override PartName="/ppt/activeX/activeX37.xml" ContentType="application/vnd.ms-office.activeX+xml"/>
  <Override PartName="/ppt/activeX/activeX55.xml" ContentType="application/vnd.ms-office.activeX+xml"/>
  <Override PartName="/ppt/activeX/activeX66.xml" ContentType="application/vnd.ms-office.activeX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activeX/activeX44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3.xml" ContentType="application/vnd.ms-office.activeX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activeX/activeX11.xml" ContentType="application/vnd.ms-office.activeX+xml"/>
  <Override PartName="/ppt/activeX/activeX22.xml" ContentType="application/vnd.ms-office.activeX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258" r:id="rId3"/>
    <p:sldId id="261" r:id="rId4"/>
    <p:sldId id="452" r:id="rId5"/>
    <p:sldId id="262" r:id="rId6"/>
    <p:sldId id="263" r:id="rId7"/>
    <p:sldId id="270" r:id="rId8"/>
    <p:sldId id="272" r:id="rId9"/>
    <p:sldId id="273" r:id="rId10"/>
    <p:sldId id="276" r:id="rId11"/>
    <p:sldId id="277" r:id="rId12"/>
    <p:sldId id="278" r:id="rId13"/>
    <p:sldId id="282" r:id="rId14"/>
    <p:sldId id="285" r:id="rId15"/>
    <p:sldId id="286" r:id="rId16"/>
    <p:sldId id="291" r:id="rId17"/>
    <p:sldId id="292" r:id="rId18"/>
    <p:sldId id="288" r:id="rId19"/>
    <p:sldId id="287" r:id="rId20"/>
    <p:sldId id="289" r:id="rId21"/>
    <p:sldId id="305" r:id="rId22"/>
    <p:sldId id="298" r:id="rId23"/>
    <p:sldId id="299" r:id="rId24"/>
    <p:sldId id="300" r:id="rId25"/>
    <p:sldId id="301" r:id="rId26"/>
    <p:sldId id="302" r:id="rId27"/>
    <p:sldId id="306" r:id="rId28"/>
    <p:sldId id="303" r:id="rId29"/>
    <p:sldId id="304" r:id="rId30"/>
    <p:sldId id="310" r:id="rId31"/>
    <p:sldId id="311" r:id="rId32"/>
    <p:sldId id="312" r:id="rId33"/>
    <p:sldId id="313" r:id="rId34"/>
    <p:sldId id="314" r:id="rId35"/>
    <p:sldId id="319" r:id="rId36"/>
    <p:sldId id="320" r:id="rId37"/>
    <p:sldId id="321" r:id="rId38"/>
    <p:sldId id="322" r:id="rId39"/>
    <p:sldId id="324" r:id="rId40"/>
    <p:sldId id="323" r:id="rId41"/>
    <p:sldId id="327" r:id="rId42"/>
    <p:sldId id="337" r:id="rId43"/>
    <p:sldId id="350" r:id="rId44"/>
    <p:sldId id="349" r:id="rId45"/>
    <p:sldId id="344" r:id="rId46"/>
    <p:sldId id="345" r:id="rId47"/>
    <p:sldId id="347" r:id="rId48"/>
    <p:sldId id="351" r:id="rId49"/>
    <p:sldId id="352" r:id="rId50"/>
    <p:sldId id="357" r:id="rId51"/>
    <p:sldId id="358" r:id="rId52"/>
    <p:sldId id="359" r:id="rId53"/>
    <p:sldId id="360" r:id="rId54"/>
    <p:sldId id="361" r:id="rId55"/>
    <p:sldId id="368" r:id="rId56"/>
    <p:sldId id="364" r:id="rId57"/>
    <p:sldId id="365" r:id="rId58"/>
    <p:sldId id="366" r:id="rId59"/>
    <p:sldId id="367" r:id="rId60"/>
    <p:sldId id="370" r:id="rId61"/>
    <p:sldId id="376" r:id="rId62"/>
    <p:sldId id="377" r:id="rId63"/>
    <p:sldId id="453" r:id="rId64"/>
    <p:sldId id="380" r:id="rId65"/>
    <p:sldId id="381" r:id="rId66"/>
    <p:sldId id="384" r:id="rId67"/>
    <p:sldId id="425" r:id="rId68"/>
    <p:sldId id="424" r:id="rId69"/>
    <p:sldId id="423" r:id="rId70"/>
    <p:sldId id="385" r:id="rId71"/>
    <p:sldId id="389" r:id="rId72"/>
    <p:sldId id="395" r:id="rId73"/>
    <p:sldId id="397" r:id="rId74"/>
    <p:sldId id="394" r:id="rId75"/>
    <p:sldId id="386" r:id="rId76"/>
    <p:sldId id="403" r:id="rId77"/>
    <p:sldId id="410" r:id="rId78"/>
    <p:sldId id="427" r:id="rId79"/>
    <p:sldId id="426" r:id="rId80"/>
    <p:sldId id="411" r:id="rId81"/>
    <p:sldId id="412" r:id="rId82"/>
    <p:sldId id="409" r:id="rId83"/>
    <p:sldId id="413" r:id="rId84"/>
    <p:sldId id="414" r:id="rId85"/>
    <p:sldId id="415" r:id="rId86"/>
    <p:sldId id="418" r:id="rId87"/>
    <p:sldId id="417" r:id="rId88"/>
    <p:sldId id="419" r:id="rId89"/>
    <p:sldId id="420" r:id="rId90"/>
    <p:sldId id="421" r:id="rId91"/>
    <p:sldId id="428" r:id="rId92"/>
    <p:sldId id="429" r:id="rId93"/>
    <p:sldId id="430" r:id="rId94"/>
    <p:sldId id="431" r:id="rId95"/>
    <p:sldId id="432" r:id="rId96"/>
    <p:sldId id="433" r:id="rId97"/>
    <p:sldId id="434" r:id="rId98"/>
    <p:sldId id="435" r:id="rId99"/>
    <p:sldId id="436" r:id="rId100"/>
    <p:sldId id="437" r:id="rId101"/>
    <p:sldId id="438" r:id="rId102"/>
    <p:sldId id="439" r:id="rId103"/>
    <p:sldId id="440" r:id="rId104"/>
    <p:sldId id="441" r:id="rId105"/>
    <p:sldId id="442" r:id="rId106"/>
    <p:sldId id="443" r:id="rId107"/>
    <p:sldId id="444" r:id="rId108"/>
    <p:sldId id="445" r:id="rId109"/>
    <p:sldId id="446" r:id="rId110"/>
    <p:sldId id="447" r:id="rId111"/>
    <p:sldId id="448" r:id="rId112"/>
    <p:sldId id="449" r:id="rId113"/>
    <p:sldId id="450" r:id="rId114"/>
    <p:sldId id="451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93C8-3F43-4137-8C8A-F5112FAD2991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7245-1791-4B06-AA19-E58A3896A8E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D535D-D9AB-4B21-8BA7-F63E1F5BF0E3}" type="datetimeFigureOut">
              <a:rPr lang="en-US" smtClean="0"/>
              <a:pPr/>
              <a:t>7/31/2011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60870-2BD4-4BAB-B89E-22C2932667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2BCD4-C56D-4BD8-A7C9-84246FFA91F7}" type="slidenum">
              <a:rPr lang="en-GB"/>
              <a:pPr/>
              <a:t>72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GCSE Additional Science: Chemistry </a:t>
            </a:r>
          </a:p>
          <a:p>
            <a:r>
              <a:rPr lang="en-GB"/>
              <a:t>Rates of Reaction</a:t>
            </a:r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60870-2BD4-4BAB-B89E-22C29326673E}" type="slidenum">
              <a:rPr lang="en-GB" smtClean="0"/>
              <a:pPr/>
              <a:t>80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2BCD4-C56D-4BD8-A7C9-84246FFA91F7}" type="slidenum">
              <a:rPr lang="en-GB"/>
              <a:pPr/>
              <a:t>87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GCSE Additional Science: Chemistry </a:t>
            </a:r>
          </a:p>
          <a:p>
            <a:r>
              <a:rPr lang="en-GB"/>
              <a:t>Rates of Reaction</a:t>
            </a:r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oool.co.uk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image" Target="../media/image34.gif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image" Target="../media/image33.gi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29" Type="http://schemas.openxmlformats.org/officeDocument/2006/relationships/control" Target="../activeX/activeX28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slideLayout" Target="../slideLayouts/slideLayout7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42.xml"/><Relationship Id="rId13" Type="http://schemas.openxmlformats.org/officeDocument/2006/relationships/control" Target="../activeX/activeX47.xml"/><Relationship Id="rId18" Type="http://schemas.openxmlformats.org/officeDocument/2006/relationships/control" Target="../activeX/activeX52.xml"/><Relationship Id="rId26" Type="http://schemas.openxmlformats.org/officeDocument/2006/relationships/control" Target="../activeX/activeX60.xml"/><Relationship Id="rId39" Type="http://schemas.openxmlformats.org/officeDocument/2006/relationships/image" Target="../media/image34.gif"/><Relationship Id="rId3" Type="http://schemas.openxmlformats.org/officeDocument/2006/relationships/control" Target="../activeX/activeX37.xml"/><Relationship Id="rId21" Type="http://schemas.openxmlformats.org/officeDocument/2006/relationships/control" Target="../activeX/activeX55.xml"/><Relationship Id="rId34" Type="http://schemas.openxmlformats.org/officeDocument/2006/relationships/control" Target="../activeX/activeX68.xml"/><Relationship Id="rId7" Type="http://schemas.openxmlformats.org/officeDocument/2006/relationships/control" Target="../activeX/activeX41.xml"/><Relationship Id="rId12" Type="http://schemas.openxmlformats.org/officeDocument/2006/relationships/control" Target="../activeX/activeX46.xml"/><Relationship Id="rId17" Type="http://schemas.openxmlformats.org/officeDocument/2006/relationships/control" Target="../activeX/activeX51.xml"/><Relationship Id="rId25" Type="http://schemas.openxmlformats.org/officeDocument/2006/relationships/control" Target="../activeX/activeX59.xml"/><Relationship Id="rId33" Type="http://schemas.openxmlformats.org/officeDocument/2006/relationships/control" Target="../activeX/activeX67.xml"/><Relationship Id="rId38" Type="http://schemas.openxmlformats.org/officeDocument/2006/relationships/image" Target="../media/image33.gif"/><Relationship Id="rId2" Type="http://schemas.openxmlformats.org/officeDocument/2006/relationships/control" Target="../activeX/activeX36.xml"/><Relationship Id="rId16" Type="http://schemas.openxmlformats.org/officeDocument/2006/relationships/control" Target="../activeX/activeX50.xml"/><Relationship Id="rId20" Type="http://schemas.openxmlformats.org/officeDocument/2006/relationships/control" Target="../activeX/activeX54.xml"/><Relationship Id="rId29" Type="http://schemas.openxmlformats.org/officeDocument/2006/relationships/control" Target="../activeX/activeX6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40.xml"/><Relationship Id="rId11" Type="http://schemas.openxmlformats.org/officeDocument/2006/relationships/control" Target="../activeX/activeX45.xml"/><Relationship Id="rId24" Type="http://schemas.openxmlformats.org/officeDocument/2006/relationships/control" Target="../activeX/activeX58.xml"/><Relationship Id="rId32" Type="http://schemas.openxmlformats.org/officeDocument/2006/relationships/control" Target="../activeX/activeX66.xml"/><Relationship Id="rId37" Type="http://schemas.openxmlformats.org/officeDocument/2006/relationships/slideLayout" Target="../slideLayouts/slideLayout7.xml"/><Relationship Id="rId5" Type="http://schemas.openxmlformats.org/officeDocument/2006/relationships/control" Target="../activeX/activeX39.xml"/><Relationship Id="rId15" Type="http://schemas.openxmlformats.org/officeDocument/2006/relationships/control" Target="../activeX/activeX49.xml"/><Relationship Id="rId23" Type="http://schemas.openxmlformats.org/officeDocument/2006/relationships/control" Target="../activeX/activeX57.xml"/><Relationship Id="rId28" Type="http://schemas.openxmlformats.org/officeDocument/2006/relationships/control" Target="../activeX/activeX62.xml"/><Relationship Id="rId36" Type="http://schemas.openxmlformats.org/officeDocument/2006/relationships/control" Target="../activeX/activeX70.xml"/><Relationship Id="rId10" Type="http://schemas.openxmlformats.org/officeDocument/2006/relationships/control" Target="../activeX/activeX44.xml"/><Relationship Id="rId19" Type="http://schemas.openxmlformats.org/officeDocument/2006/relationships/control" Target="../activeX/activeX53.xml"/><Relationship Id="rId31" Type="http://schemas.openxmlformats.org/officeDocument/2006/relationships/control" Target="../activeX/activeX65.xml"/><Relationship Id="rId4" Type="http://schemas.openxmlformats.org/officeDocument/2006/relationships/control" Target="../activeX/activeX38.xml"/><Relationship Id="rId9" Type="http://schemas.openxmlformats.org/officeDocument/2006/relationships/control" Target="../activeX/activeX43.xml"/><Relationship Id="rId14" Type="http://schemas.openxmlformats.org/officeDocument/2006/relationships/control" Target="../activeX/activeX48.xml"/><Relationship Id="rId22" Type="http://schemas.openxmlformats.org/officeDocument/2006/relationships/control" Target="../activeX/activeX56.xml"/><Relationship Id="rId27" Type="http://schemas.openxmlformats.org/officeDocument/2006/relationships/control" Target="../activeX/activeX61.xml"/><Relationship Id="rId30" Type="http://schemas.openxmlformats.org/officeDocument/2006/relationships/control" Target="../activeX/activeX64.xml"/><Relationship Id="rId35" Type="http://schemas.openxmlformats.org/officeDocument/2006/relationships/control" Target="../activeX/activeX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AQA Additional </a:t>
            </a:r>
            <a:r>
              <a:rPr lang="en-GB" dirty="0" smtClean="0"/>
              <a:t>Chemistry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Atomic structure and isotopes</a:t>
            </a:r>
          </a:p>
          <a:p>
            <a:r>
              <a:rPr lang="en-GB" dirty="0" smtClean="0"/>
              <a:t>1. what is the proton number</a:t>
            </a:r>
          </a:p>
          <a:p>
            <a:r>
              <a:rPr lang="en-GB" dirty="0" smtClean="0"/>
              <a:t>2 the neutron number</a:t>
            </a:r>
          </a:p>
          <a:p>
            <a:r>
              <a:rPr lang="en-GB" dirty="0" smtClean="0"/>
              <a:t>3. the mass number</a:t>
            </a:r>
          </a:p>
          <a:p>
            <a:r>
              <a:rPr lang="en-GB" dirty="0" smtClean="0"/>
              <a:t>4. the electron number</a:t>
            </a:r>
          </a:p>
          <a:p>
            <a:r>
              <a:rPr lang="en-GB" dirty="0" smtClean="0"/>
              <a:t>5. the Atomic number</a:t>
            </a:r>
          </a:p>
          <a:p>
            <a:r>
              <a:rPr lang="en-GB" dirty="0" smtClean="0"/>
              <a:t>6. the electron configuration</a:t>
            </a:r>
          </a:p>
          <a:p>
            <a:r>
              <a:rPr lang="en-GB" dirty="0" smtClean="0"/>
              <a:t>7. Which particles are positive</a:t>
            </a:r>
          </a:p>
          <a:p>
            <a:r>
              <a:rPr lang="en-GB" dirty="0" smtClean="0"/>
              <a:t>8. Which are negative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600200"/>
            <a:ext cx="16002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6</a:t>
            </a:r>
          </a:p>
          <a:p>
            <a:pPr>
              <a:buNone/>
            </a:pPr>
            <a:r>
              <a:rPr lang="en-GB" sz="9600" dirty="0" smtClean="0"/>
              <a:t>C</a:t>
            </a:r>
          </a:p>
          <a:p>
            <a:r>
              <a:rPr lang="en-GB" dirty="0" smtClean="0"/>
              <a:t>14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8" y="381000"/>
            <a:ext cx="899440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09" y="609600"/>
            <a:ext cx="901478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30" y="381001"/>
            <a:ext cx="8887669" cy="62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06" y="0"/>
            <a:ext cx="8516893" cy="663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4218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3962400"/>
            <a:ext cx="804333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14" y="389912"/>
            <a:ext cx="8860280" cy="463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9" y="1143000"/>
            <a:ext cx="88704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26" y="304800"/>
            <a:ext cx="8449827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43932" cy="444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80" y="381000"/>
            <a:ext cx="868884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206" y="1600200"/>
            <a:ext cx="438912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432334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" y="1371600"/>
            <a:ext cx="41452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723"/>
            <a:ext cx="5867400" cy="669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8782"/>
            <a:ext cx="5410200" cy="66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502" y="228600"/>
            <a:ext cx="660438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5197"/>
            <a:ext cx="5867399" cy="630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599"/>
            <a:ext cx="6477000" cy="38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of Carbon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Atomic number   6</a:t>
            </a:r>
          </a:p>
          <a:p>
            <a:r>
              <a:rPr lang="en-GB" dirty="0" smtClean="0"/>
              <a:t>Mass number        12</a:t>
            </a:r>
          </a:p>
          <a:p>
            <a:r>
              <a:rPr lang="en-GB" dirty="0" smtClean="0"/>
              <a:t>At room temp:  Solid</a:t>
            </a:r>
          </a:p>
          <a:p>
            <a:r>
              <a:rPr lang="en-GB" dirty="0" smtClean="0"/>
              <a:t>Conducts electricity</a:t>
            </a:r>
          </a:p>
          <a:p>
            <a:r>
              <a:rPr lang="en-GB" dirty="0" smtClean="0"/>
              <a:t>Non-metal</a:t>
            </a:r>
          </a:p>
          <a:p>
            <a:r>
              <a:rPr lang="en-GB" dirty="0" smtClean="0"/>
              <a:t>Burns slowly in air to form Carbon dioxide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Back of books – atomic structure/isotopes</a:t>
            </a:r>
          </a:p>
          <a:p>
            <a:r>
              <a:rPr lang="en-GB" dirty="0" smtClean="0"/>
              <a:t>1. there are 3 types of particle in an atom</a:t>
            </a:r>
          </a:p>
          <a:p>
            <a:r>
              <a:rPr lang="en-GB" dirty="0" smtClean="0"/>
              <a:t>What are they (a),(b), (c).</a:t>
            </a:r>
          </a:p>
          <a:p>
            <a:r>
              <a:rPr lang="en-GB" dirty="0" smtClean="0"/>
              <a:t>(a)  (b) (c) charge, mass, position</a:t>
            </a:r>
          </a:p>
          <a:p>
            <a:r>
              <a:rPr lang="en-GB" dirty="0" smtClean="0"/>
              <a:t>Atomic Number is = to ......</a:t>
            </a:r>
          </a:p>
          <a:p>
            <a:r>
              <a:rPr lang="en-GB" dirty="0" smtClean="0"/>
              <a:t>There are 3 isotopes of hydrogen</a:t>
            </a:r>
          </a:p>
          <a:p>
            <a:r>
              <a:rPr lang="en-GB" dirty="0" smtClean="0"/>
              <a:t>Name the two numbers that will be different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09" y="1295400"/>
            <a:ext cx="91071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" y="990600"/>
            <a:ext cx="913541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what shape are the grains?</a:t>
            </a:r>
          </a:p>
          <a:p>
            <a:r>
              <a:rPr lang="en-GB" dirty="0" smtClean="0"/>
              <a:t>2. does sodium chloride have a high melting point (e.g. Above 100oC)?</a:t>
            </a:r>
          </a:p>
          <a:p>
            <a:r>
              <a:rPr lang="en-GB" dirty="0" smtClean="0"/>
              <a:t>3. Is Sodium chloride soluble in water?</a:t>
            </a:r>
          </a:p>
          <a:p>
            <a:r>
              <a:rPr lang="en-GB" dirty="0" smtClean="0"/>
              <a:t>4. does solid Sodium Chloride conduct electricity</a:t>
            </a:r>
          </a:p>
          <a:p>
            <a:r>
              <a:rPr lang="en-GB" dirty="0" smtClean="0"/>
              <a:t>5. Does sodium chloride in solution conduct electricity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Ionic compounds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1. an ionic particle has a non-zero  what?</a:t>
            </a:r>
          </a:p>
          <a:p>
            <a:r>
              <a:rPr lang="en-GB" dirty="0" smtClean="0"/>
              <a:t>2. atoms can form ions with a single negative charge – to do this they must what?</a:t>
            </a:r>
          </a:p>
          <a:p>
            <a:r>
              <a:rPr lang="en-GB" dirty="0" smtClean="0"/>
              <a:t>3. do ionic molecules dissolve in water</a:t>
            </a:r>
          </a:p>
          <a:p>
            <a:r>
              <a:rPr lang="en-GB" dirty="0" smtClean="0"/>
              <a:t>4. do ionic molecules conduct electricity as </a:t>
            </a:r>
          </a:p>
          <a:p>
            <a:r>
              <a:rPr lang="en-GB" dirty="0" smtClean="0"/>
              <a:t>a solid</a:t>
            </a:r>
          </a:p>
          <a:p>
            <a:r>
              <a:rPr lang="en-GB" dirty="0" smtClean="0"/>
              <a:t>5. in </a:t>
            </a:r>
            <a:r>
              <a:rPr lang="en-GB" dirty="0" err="1" smtClean="0"/>
              <a:t>sloution</a:t>
            </a:r>
            <a:r>
              <a:rPr lang="en-GB" dirty="0" smtClean="0"/>
              <a:t>? 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bbc.co.uk/schools/gcsebitesize/science/images/gcsechem_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bc.co.uk/scotland/education/bitesize/standard/img/chemistry/propertiesofsubstances/ionic/ionic_latti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Atoms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6" y="1538288"/>
            <a:ext cx="900663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309688"/>
            <a:ext cx="88773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Ionic bonding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What is an ion</a:t>
            </a:r>
          </a:p>
          <a:p>
            <a:r>
              <a:rPr lang="en-GB" dirty="0" smtClean="0"/>
              <a:t>Which 2 groups bond </a:t>
            </a:r>
            <a:r>
              <a:rPr lang="en-GB" dirty="0" err="1" smtClean="0"/>
              <a:t>ionically</a:t>
            </a:r>
            <a:endParaRPr lang="en-GB" dirty="0" smtClean="0"/>
          </a:p>
          <a:p>
            <a:r>
              <a:rPr lang="en-GB" dirty="0" smtClean="0"/>
              <a:t>Which group increases reactivity as you go up</a:t>
            </a:r>
          </a:p>
          <a:p>
            <a:r>
              <a:rPr lang="en-GB" dirty="0" smtClean="0"/>
              <a:t>Which group increases reactivity as you go down</a:t>
            </a:r>
          </a:p>
          <a:p>
            <a:r>
              <a:rPr lang="en-GB" dirty="0" smtClean="0"/>
              <a:t>How is a metal ion represented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Covalent Bonding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Know that</a:t>
            </a:r>
          </a:p>
          <a:p>
            <a:r>
              <a:rPr lang="en-GB" dirty="0" smtClean="0"/>
              <a:t>Covalent bonds are formed when atoms SHARE electrons</a:t>
            </a:r>
          </a:p>
          <a:p>
            <a:r>
              <a:rPr lang="en-GB" dirty="0" smtClean="0"/>
              <a:t>Often covalent molecules are very small molecules (gas at room temperature), but occasionally very big (solid at room temperature)</a:t>
            </a:r>
          </a:p>
          <a:p>
            <a:r>
              <a:rPr lang="en-GB" dirty="0" smtClean="0"/>
              <a:t>(NB ionic bonds give and take electrons – usually big)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and Hydrogen     CH</a:t>
            </a:r>
            <a:r>
              <a:rPr lang="en-GB" baseline="-25000" dirty="0" smtClean="0"/>
              <a:t>4</a:t>
            </a:r>
            <a:endParaRPr lang="en-GB" baseline="-25000" dirty="0"/>
          </a:p>
        </p:txBody>
      </p:sp>
      <p:pic>
        <p:nvPicPr>
          <p:cNvPr id="1026" name="Picture 2" descr="http://www.gcsescience.com/Methane-Molecu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Simplifying diagrams</a:t>
            </a:r>
            <a:endParaRPr lang="en-GB" dirty="0"/>
          </a:p>
        </p:txBody>
      </p:sp>
      <p:pic>
        <p:nvPicPr>
          <p:cNvPr id="57346" name="Picture 2" descr="http://www.revisionworld.com/files/coval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28722"/>
            <a:ext cx="7543800" cy="3538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H</a:t>
            </a:r>
            <a:r>
              <a:rPr lang="en-GB" baseline="-25000" dirty="0" smtClean="0"/>
              <a:t>2</a:t>
            </a:r>
            <a:r>
              <a:rPr lang="en-GB" dirty="0" smtClean="0"/>
              <a:t>O is a covalent bond</a:t>
            </a:r>
            <a:endParaRPr lang="en-GB" dirty="0"/>
          </a:p>
        </p:txBody>
      </p:sp>
      <p:pic>
        <p:nvPicPr>
          <p:cNvPr id="59394" name="Picture 2" descr="http://www.historyforkids.org/scienceforkids/chemistry/atoms/pictures/coval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199"/>
            <a:ext cx="3933825" cy="4194425"/>
          </a:xfrm>
          <a:prstGeom prst="rect">
            <a:avLst/>
          </a:prstGeom>
          <a:noFill/>
        </p:spPr>
      </p:pic>
      <p:sp>
        <p:nvSpPr>
          <p:cNvPr id="4" name="Flowchart: Display 3"/>
          <p:cNvSpPr/>
          <p:nvPr/>
        </p:nvSpPr>
        <p:spPr>
          <a:xfrm>
            <a:off x="1143000" y="1752600"/>
            <a:ext cx="4724400" cy="44196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dioxide CO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pic>
        <p:nvPicPr>
          <p:cNvPr id="58370" name="Picture 2" descr="http://www.gcsescience.com/Carbon-Dioxide-Molecu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438400"/>
            <a:ext cx="7885697" cy="2724150"/>
          </a:xfrm>
          <a:prstGeom prst="rect">
            <a:avLst/>
          </a:prstGeom>
          <a:noFill/>
        </p:spPr>
      </p:pic>
      <p:sp>
        <p:nvSpPr>
          <p:cNvPr id="4" name="Double Wave 3"/>
          <p:cNvSpPr/>
          <p:nvPr/>
        </p:nvSpPr>
        <p:spPr>
          <a:xfrm>
            <a:off x="533400" y="1981200"/>
            <a:ext cx="8229600" cy="4267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pic>
        <p:nvPicPr>
          <p:cNvPr id="61442" name="Picture 2" descr="http://www.school-for-champions.com/chemistry/images/bonding_types-oxyg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4535"/>
            <a:ext cx="6172200" cy="3562815"/>
          </a:xfrm>
          <a:prstGeom prst="rect">
            <a:avLst/>
          </a:prstGeom>
          <a:noFill/>
        </p:spPr>
      </p:pic>
      <p:sp>
        <p:nvSpPr>
          <p:cNvPr id="4" name="Plaque 3"/>
          <p:cNvSpPr/>
          <p:nvPr/>
        </p:nvSpPr>
        <p:spPr>
          <a:xfrm>
            <a:off x="762000" y="1676400"/>
            <a:ext cx="7010400" cy="48768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Carbon to carbon covalent bonds</a:t>
            </a:r>
            <a:br>
              <a:rPr lang="en-GB" dirty="0" smtClean="0"/>
            </a:br>
            <a:r>
              <a:rPr lang="en-GB" dirty="0" smtClean="0"/>
              <a:t>very long chains</a:t>
            </a:r>
            <a:endParaRPr lang="en-GB" dirty="0"/>
          </a:p>
        </p:txBody>
      </p:sp>
      <p:pic>
        <p:nvPicPr>
          <p:cNvPr id="60418" name="Picture 2" descr="http://www.greentechunlimited.com/gtpics/C7H1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79292"/>
            <a:ext cx="7620000" cy="4350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1a, different elements chemically bonded together</a:t>
            </a:r>
          </a:p>
          <a:p>
            <a:r>
              <a:rPr lang="en-GB" dirty="0" smtClean="0"/>
              <a:t>1b, where atoms are held tightly together</a:t>
            </a:r>
          </a:p>
          <a:p>
            <a:r>
              <a:rPr lang="en-GB" dirty="0" smtClean="0"/>
              <a:t>1c, where electrons are shard between atoms</a:t>
            </a:r>
          </a:p>
          <a:p>
            <a:r>
              <a:rPr lang="en-GB" dirty="0" smtClean="0"/>
              <a:t>1d, in a mixture there are different molecules</a:t>
            </a:r>
          </a:p>
          <a:p>
            <a:r>
              <a:rPr lang="en-GB" dirty="0" smtClean="0"/>
              <a:t>2a, electrons</a:t>
            </a:r>
          </a:p>
          <a:p>
            <a:r>
              <a:rPr lang="en-GB" dirty="0" smtClean="0"/>
              <a:t>2b, very small molecule, no overall charge</a:t>
            </a:r>
          </a:p>
          <a:p>
            <a:r>
              <a:rPr lang="en-GB" dirty="0" smtClean="0"/>
              <a:t>3c covalent</a:t>
            </a:r>
          </a:p>
          <a:p>
            <a:r>
              <a:rPr lang="en-GB" dirty="0" smtClean="0"/>
              <a:t>3d, bonds within an atom are stronger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this table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362200"/>
                <a:gridCol w="2133600"/>
                <a:gridCol w="1371600"/>
                <a:gridCol w="228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Particle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Position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Charge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mass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Proton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1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Nucleus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000" dirty="0" smtClean="0"/>
                        <a:t>Negative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4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533400" y="1295400"/>
            <a:ext cx="8077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2362200"/>
            <a:ext cx="815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400" y="3124200"/>
            <a:ext cx="800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" y="3810000"/>
            <a:ext cx="800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33400" y="4648200"/>
            <a:ext cx="8153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4800" y="3352800"/>
            <a:ext cx="396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781300" y="33147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800600" y="3352800"/>
            <a:ext cx="4191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atoms</a:t>
            </a:r>
            <a:endParaRPr lang="en-GB" dirty="0"/>
          </a:p>
        </p:txBody>
      </p:sp>
      <p:pic>
        <p:nvPicPr>
          <p:cNvPr id="64514" name="Picture 2" descr="http://www.phy.cuhk.edu.hk/phyworld/articles/laser/c-atom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400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Diamond – all carbon atoms</a:t>
            </a:r>
            <a:endParaRPr lang="en-GB" dirty="0"/>
          </a:p>
        </p:txBody>
      </p:sp>
      <p:pic>
        <p:nvPicPr>
          <p:cNvPr id="68610" name="Picture 2" descr="http://www.chemguide.co.uk/inorganic/group4/diamo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624" y="1532066"/>
            <a:ext cx="6080576" cy="5097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Graphite – all carbon atoms</a:t>
            </a:r>
            <a:endParaRPr lang="en-GB" dirty="0"/>
          </a:p>
        </p:txBody>
      </p:sp>
      <p:pic>
        <p:nvPicPr>
          <p:cNvPr id="69634" name="Picture 2" descr="http://www.chem.wisc.edu/~newtrad/CurrRef/BDGTopic/lab/Crystla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08171"/>
            <a:ext cx="7253968" cy="5345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Fullerene – all carbon atoms</a:t>
            </a:r>
            <a:endParaRPr lang="en-GB" dirty="0"/>
          </a:p>
        </p:txBody>
      </p:sp>
      <p:pic>
        <p:nvPicPr>
          <p:cNvPr id="70658" name="Picture 2" descr="http://www.nanoprinttech.com/images/technology/fullere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3429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Explain why diamond is so strong and graphite can be used in pencils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GB" dirty="0" smtClean="0"/>
              <a:t>What does covalent mean</a:t>
            </a:r>
          </a:p>
          <a:p>
            <a:r>
              <a:rPr lang="en-GB" dirty="0" smtClean="0"/>
              <a:t>Do metals bond covalently</a:t>
            </a:r>
          </a:p>
          <a:p>
            <a:r>
              <a:rPr lang="en-GB" dirty="0" smtClean="0"/>
              <a:t>Chlorine      Cl</a:t>
            </a:r>
            <a:r>
              <a:rPr lang="en-GB" baseline="-25000" dirty="0" smtClean="0"/>
              <a:t>2</a:t>
            </a:r>
            <a:r>
              <a:rPr lang="en-GB" dirty="0" smtClean="0"/>
              <a:t>        </a:t>
            </a:r>
            <a:r>
              <a:rPr lang="en-GB" dirty="0" err="1" smtClean="0"/>
              <a:t>Cl</a:t>
            </a:r>
            <a:r>
              <a:rPr lang="en-GB" dirty="0" smtClean="0"/>
              <a:t> – </a:t>
            </a:r>
            <a:r>
              <a:rPr lang="en-GB" dirty="0" err="1" smtClean="0"/>
              <a:t>Cl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Oxygen       </a:t>
            </a:r>
          </a:p>
          <a:p>
            <a:endParaRPr lang="en-GB" dirty="0" smtClean="0"/>
          </a:p>
          <a:p>
            <a:r>
              <a:rPr lang="en-GB" dirty="0" smtClean="0"/>
              <a:t>Ammonia   NH</a:t>
            </a:r>
            <a:r>
              <a:rPr lang="en-GB" baseline="-25000" dirty="0" smtClean="0"/>
              <a:t>3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3619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90800" y="3886200"/>
            <a:ext cx="838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10000" y="38862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638800" y="3886200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733800" y="50292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638800" y="5181600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Halogens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patterns are there in group 7, the Halogens</a:t>
            </a:r>
          </a:p>
          <a:p>
            <a:endParaRPr lang="en-GB" dirty="0" smtClean="0"/>
          </a:p>
          <a:p>
            <a:r>
              <a:rPr lang="en-GB" dirty="0" smtClean="0"/>
              <a:t>1. how many spaces in their outer shells</a:t>
            </a:r>
          </a:p>
          <a:p>
            <a:r>
              <a:rPr lang="en-GB" dirty="0" smtClean="0"/>
              <a:t>2. what substances do they bond </a:t>
            </a:r>
            <a:r>
              <a:rPr lang="en-GB" dirty="0" err="1" smtClean="0"/>
              <a:t>ionically</a:t>
            </a:r>
            <a:r>
              <a:rPr lang="en-GB" dirty="0" smtClean="0"/>
              <a:t> with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7 the Halogens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/>
          <a:lstStyle/>
          <a:p>
            <a:r>
              <a:rPr lang="en-GB" dirty="0" smtClean="0"/>
              <a:t>Halogens dissolved in water</a:t>
            </a:r>
          </a:p>
          <a:p>
            <a:r>
              <a:rPr lang="en-GB" dirty="0" smtClean="0"/>
              <a:t>Use a dropper to put a few drops on UI paper</a:t>
            </a:r>
          </a:p>
          <a:p>
            <a:r>
              <a:rPr lang="en-GB" dirty="0" smtClean="0"/>
              <a:t>Which is the most acidic</a:t>
            </a:r>
          </a:p>
          <a:p>
            <a:r>
              <a:rPr lang="en-GB" dirty="0" smtClean="0"/>
              <a:t>Chlorine, bromine, iodine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Halogen Molecule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Colour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State at 20oC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Pale yellow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Yellow/green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Orange/brown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Grey/black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Metallic bonding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can we bend and shape metals</a:t>
            </a:r>
          </a:p>
          <a:p>
            <a:r>
              <a:rPr lang="en-GB" dirty="0" smtClean="0"/>
              <a:t>Why are metals good conductors of electricity and heat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c.co.uk/scotland/learning/bitesize/higher/chemistry/images/bonding_fig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447800"/>
            <a:ext cx="8453173" cy="47529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Delocalised electrons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Elements in the periodic table are arranged in order of their atomic number</a:t>
            </a:r>
            <a:endParaRPr lang="en-GB" dirty="0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5116"/>
            <a:ext cx="7629525" cy="44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Can be bent into different shapes and pulled out into thin wires, because their atomic structure acts like sheets of paper that can slide past each other</a:t>
            </a:r>
          </a:p>
          <a:p>
            <a:r>
              <a:rPr lang="en-GB" dirty="0" smtClean="0"/>
              <a:t>The outer electrons move around like a sea, or cloud and are not attached to one atom, but shared by all.  When these electrons move they can conduct heat or electricity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Nanoparticles</a:t>
            </a:r>
            <a:r>
              <a:rPr lang="en-GB" dirty="0" smtClean="0"/>
              <a:t> - nanotechnology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289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Active </a:t>
            </a:r>
            <a:r>
              <a:rPr lang="en-AU" dirty="0" err="1" smtClean="0"/>
              <a:t>tumor</a:t>
            </a:r>
            <a:r>
              <a:rPr lang="en-AU" dirty="0" smtClean="0"/>
              <a:t> targeting of </a:t>
            </a:r>
            <a:r>
              <a:rPr lang="en-AU" dirty="0" err="1" smtClean="0"/>
              <a:t>nanoparticles</a:t>
            </a:r>
            <a:r>
              <a:rPr lang="en-AU" dirty="0" smtClean="0"/>
              <a:t> [11] involves attaching molecules, known collectively as </a:t>
            </a:r>
            <a:r>
              <a:rPr lang="en-AU" dirty="0" err="1" smtClean="0"/>
              <a:t>ligands</a:t>
            </a:r>
            <a:r>
              <a:rPr lang="en-AU" dirty="0" smtClean="0"/>
              <a:t>, to the outsides of </a:t>
            </a:r>
            <a:r>
              <a:rPr lang="en-AU" dirty="0" err="1" smtClean="0"/>
              <a:t>nanoparticles</a:t>
            </a:r>
            <a:r>
              <a:rPr lang="en-AU" dirty="0" smtClean="0"/>
              <a:t>. These </a:t>
            </a:r>
            <a:r>
              <a:rPr lang="en-AU" dirty="0" err="1" smtClean="0"/>
              <a:t>ligands</a:t>
            </a:r>
            <a:r>
              <a:rPr lang="en-AU" dirty="0" smtClean="0"/>
              <a:t> are extraordinary in that they can recognize and bind to complementary molecules, or receptors, found on the surface of </a:t>
            </a:r>
            <a:r>
              <a:rPr lang="en-AU" dirty="0" err="1" smtClean="0"/>
              <a:t>tumor</a:t>
            </a:r>
            <a:r>
              <a:rPr lang="en-AU" dirty="0" smtClean="0"/>
              <a:t> cells.</a:t>
            </a:r>
            <a:endParaRPr lang="en-GB" dirty="0"/>
          </a:p>
        </p:txBody>
      </p:sp>
      <p:pic>
        <p:nvPicPr>
          <p:cNvPr id="101378" name="Picture 2" descr="http://www.azonano.com/work/Cancer%20Research%20-%20Nanoparticles,%20Nanobiosensors%20and%20Their%20Use%20in%20Cancer%20Research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5242034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Metallic bonds and delocalised electrons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www.skoool.co.uk</a:t>
            </a:r>
            <a:endParaRPr lang="en-GB" dirty="0" smtClean="0"/>
          </a:p>
          <a:p>
            <a:r>
              <a:rPr lang="en-GB" dirty="0" smtClean="0"/>
              <a:t>Ks4 Chemistry</a:t>
            </a:r>
          </a:p>
          <a:p>
            <a:r>
              <a:rPr lang="en-GB" dirty="0" smtClean="0"/>
              <a:t>Bonding</a:t>
            </a:r>
          </a:p>
          <a:p>
            <a:r>
              <a:rPr lang="en-GB" dirty="0" smtClean="0"/>
              <a:t>Second to last slide first, then start at the top</a:t>
            </a:r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Know how to balance chemical equations (H)</a:t>
            </a:r>
          </a:p>
          <a:p>
            <a:pPr>
              <a:buNone/>
            </a:pPr>
            <a:r>
              <a:rPr lang="en-GB" dirty="0" smtClean="0"/>
              <a:t>Know that properties of materials are a product of their chemical bonding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28600"/>
            <a:ext cx="5802853" cy="3352800"/>
            <a:chOff x="1066800" y="762000"/>
            <a:chExt cx="5802853" cy="3352800"/>
          </a:xfrm>
        </p:grpSpPr>
        <p:sp>
          <p:nvSpPr>
            <p:cNvPr id="3" name="Oval 2"/>
            <p:cNvSpPr/>
            <p:nvPr/>
          </p:nvSpPr>
          <p:spPr>
            <a:xfrm>
              <a:off x="1066800" y="762000"/>
              <a:ext cx="14478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514600" y="762000"/>
              <a:ext cx="14478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066800" y="2667000"/>
              <a:ext cx="14478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514600" y="2667000"/>
              <a:ext cx="1447800" cy="1447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H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800" y="1752600"/>
              <a:ext cx="199285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/>
                <a:t>2H</a:t>
              </a:r>
              <a:r>
                <a:rPr lang="en-GB" sz="9600" baseline="-25000" dirty="0" smtClean="0"/>
                <a:t>2</a:t>
              </a:r>
              <a:endParaRPr lang="en-GB" sz="9600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495800"/>
            <a:ext cx="5303576" cy="1645860"/>
            <a:chOff x="1143000" y="4419600"/>
            <a:chExt cx="5303576" cy="1645860"/>
          </a:xfrm>
        </p:grpSpPr>
        <p:sp>
          <p:nvSpPr>
            <p:cNvPr id="7" name="Oval 6"/>
            <p:cNvSpPr/>
            <p:nvPr/>
          </p:nvSpPr>
          <p:spPr>
            <a:xfrm>
              <a:off x="1143000" y="4419600"/>
              <a:ext cx="1447800" cy="1447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</a:t>
              </a:r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590800" y="4419600"/>
              <a:ext cx="1447800" cy="1447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O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4495800"/>
              <a:ext cx="141737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00" dirty="0" smtClean="0"/>
                <a:t>O</a:t>
              </a:r>
              <a:r>
                <a:rPr lang="en-GB" sz="9600" baseline="-25000" dirty="0" smtClean="0"/>
                <a:t>2</a:t>
              </a:r>
              <a:endParaRPr lang="en-GB" sz="9600" baseline="-250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7696200" y="31242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696200" y="1676400"/>
            <a:ext cx="14478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477000" y="2438400"/>
            <a:ext cx="14478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858000" y="4724400"/>
            <a:ext cx="210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this?</a:t>
            </a:r>
          </a:p>
          <a:p>
            <a:r>
              <a:rPr lang="en-GB" dirty="0" smtClean="0"/>
              <a:t>How many can you </a:t>
            </a:r>
          </a:p>
          <a:p>
            <a:r>
              <a:rPr lang="en-GB" dirty="0" smtClean="0"/>
              <a:t>Make from 2H</a:t>
            </a:r>
            <a:r>
              <a:rPr lang="en-GB" baseline="-25000" dirty="0" smtClean="0"/>
              <a:t>2</a:t>
            </a:r>
            <a:r>
              <a:rPr lang="en-GB" dirty="0" smtClean="0"/>
              <a:t> and </a:t>
            </a:r>
          </a:p>
          <a:p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6172200" y="914400"/>
            <a:ext cx="29718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38675" y="2524125"/>
            <a:ext cx="2076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2875" y="85725"/>
            <a:ext cx="2076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10000" y="152400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876800"/>
            <a:ext cx="3552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try these (you can’t change the formula – only how many you have)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H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   +    Cl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                   </a:t>
            </a:r>
            <a:r>
              <a:rPr lang="en-GB" sz="5400" dirty="0" err="1" smtClean="0"/>
              <a:t>HCl</a:t>
            </a:r>
            <a:endParaRPr lang="en-GB" sz="5400" dirty="0" smtClean="0"/>
          </a:p>
          <a:p>
            <a:endParaRPr lang="en-GB" sz="5400" dirty="0" smtClean="0"/>
          </a:p>
          <a:p>
            <a:r>
              <a:rPr lang="en-GB" sz="5400" dirty="0" smtClean="0"/>
              <a:t>Ca    +    O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                  </a:t>
            </a:r>
            <a:r>
              <a:rPr lang="en-GB" sz="5400" dirty="0" err="1" smtClean="0"/>
              <a:t>CaO</a:t>
            </a:r>
            <a:endParaRPr lang="en-GB" sz="5400" dirty="0" smtClean="0"/>
          </a:p>
          <a:p>
            <a:endParaRPr lang="en-GB" sz="5400" dirty="0" smtClean="0"/>
          </a:p>
          <a:p>
            <a:r>
              <a:rPr lang="en-GB" sz="5400" dirty="0" smtClean="0"/>
              <a:t>Na    +   Cl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                 </a:t>
            </a:r>
            <a:r>
              <a:rPr lang="en-GB" sz="5400" dirty="0" err="1" smtClean="0"/>
              <a:t>NaCl</a:t>
            </a:r>
            <a:endParaRPr lang="en-GB" sz="5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22098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3200400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41148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1676400"/>
            <a:ext cx="914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19400" y="1676400"/>
            <a:ext cx="914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29400" y="1600200"/>
            <a:ext cx="1066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8839200" cy="732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9331" tIns="17457" rIns="179331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N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NH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CO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 +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Al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Cu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Na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Na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+ 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                    KOH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Mg + P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Mg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4452" name="Picture 4" descr="reversible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95338" y="-2157413"/>
            <a:ext cx="257175" cy="247650"/>
          </a:xfrm>
          <a:prstGeom prst="rect">
            <a:avLst/>
          </a:prstGeom>
          <a:noFill/>
        </p:spPr>
      </p:pic>
      <p:pic>
        <p:nvPicPr>
          <p:cNvPr id="104456" name="Picture 8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031875" y="-1425575"/>
            <a:ext cx="314325" cy="114300"/>
          </a:xfrm>
          <a:prstGeom prst="rect">
            <a:avLst/>
          </a:prstGeom>
          <a:noFill/>
        </p:spPr>
      </p:pic>
      <p:pic>
        <p:nvPicPr>
          <p:cNvPr id="104461" name="Picture 13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44563" y="-1044575"/>
            <a:ext cx="314325" cy="114300"/>
          </a:xfrm>
          <a:prstGeom prst="rect">
            <a:avLst/>
          </a:prstGeom>
          <a:noFill/>
        </p:spPr>
      </p:pic>
      <p:pic>
        <p:nvPicPr>
          <p:cNvPr id="104466" name="Picture 18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268413" y="-663575"/>
            <a:ext cx="314325" cy="114300"/>
          </a:xfrm>
          <a:prstGeom prst="rect">
            <a:avLst/>
          </a:prstGeom>
          <a:noFill/>
        </p:spPr>
      </p:pic>
      <p:pic>
        <p:nvPicPr>
          <p:cNvPr id="104471" name="Picture 23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101725" y="-282575"/>
            <a:ext cx="314325" cy="114300"/>
          </a:xfrm>
          <a:prstGeom prst="rect">
            <a:avLst/>
          </a:prstGeom>
          <a:noFill/>
        </p:spPr>
      </p:pic>
      <p:pic>
        <p:nvPicPr>
          <p:cNvPr id="104475" name="Picture 27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809750" y="450850"/>
            <a:ext cx="314325" cy="114300"/>
          </a:xfrm>
          <a:prstGeom prst="rect">
            <a:avLst/>
          </a:prstGeom>
          <a:noFill/>
        </p:spPr>
      </p:pic>
      <p:pic>
        <p:nvPicPr>
          <p:cNvPr id="104479" name="Picture 31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081088" y="939800"/>
            <a:ext cx="314325" cy="114300"/>
          </a:xfrm>
          <a:prstGeom prst="rect">
            <a:avLst/>
          </a:prstGeom>
          <a:noFill/>
        </p:spPr>
      </p:pic>
      <p:pic>
        <p:nvPicPr>
          <p:cNvPr id="104485" name="Picture 37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08038" y="1320800"/>
            <a:ext cx="314325" cy="114300"/>
          </a:xfrm>
          <a:prstGeom prst="rect">
            <a:avLst/>
          </a:prstGeom>
          <a:noFill/>
        </p:spPr>
      </p:pic>
      <p:pic>
        <p:nvPicPr>
          <p:cNvPr id="104489" name="Picture 41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42963" y="1701800"/>
            <a:ext cx="314325" cy="114300"/>
          </a:xfrm>
          <a:prstGeom prst="rect">
            <a:avLst/>
          </a:prstGeom>
          <a:noFill/>
        </p:spPr>
      </p:pic>
      <p:pic>
        <p:nvPicPr>
          <p:cNvPr id="104493" name="Picture 45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84338" y="2219325"/>
            <a:ext cx="314325" cy="1143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514600" y="533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0" y="1752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2895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0400" y="4953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3962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05200" y="6096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p:control spid="1026" name="DefaultOcx" r:id="rId2" imgW="304920" imgH="228600"/>
      <p:control spid="1027" name="HTMLText1" r:id="rId3" imgW="304920" imgH="228600"/>
      <p:control spid="1028" name="HTMLText2" r:id="rId4" imgW="304920" imgH="228600"/>
      <p:control spid="1029" name="HTMLText3" r:id="rId5" imgW="304920" imgH="228600"/>
      <p:control spid="1030" name="HTMLText4" r:id="rId6" imgW="304920" imgH="228600"/>
      <p:control spid="1031" name="HTMLText5" r:id="rId7" imgW="304920" imgH="228600"/>
      <p:control spid="1032" name="HTMLText6" r:id="rId8" imgW="304920" imgH="228600"/>
      <p:control spid="1033" name="HTMLText7" r:id="rId9" imgW="304920" imgH="228600"/>
      <p:control spid="1034" name="HTMLText8" r:id="rId10" imgW="304920" imgH="228600"/>
      <p:control spid="1035" name="HTMLText9" r:id="rId11" imgW="304920" imgH="228600"/>
      <p:control spid="1036" name="HTMLText10" r:id="rId12" imgW="304920" imgH="228600"/>
      <p:control spid="1037" name="HTMLText11" r:id="rId13" imgW="304920" imgH="228600"/>
      <p:control spid="1038" name="HTMLText12" r:id="rId14" imgW="304920" imgH="228600"/>
      <p:control spid="1039" name="HTMLText13" r:id="rId15" imgW="304920" imgH="228600"/>
      <p:control spid="1040" name="HTMLText14" r:id="rId16" imgW="304920" imgH="228600"/>
      <p:control spid="1041" name="HTMLText15" r:id="rId17" imgW="304920" imgH="228600"/>
      <p:control spid="1042" name="HTMLText16" r:id="rId18" imgW="304920" imgH="228600"/>
      <p:control spid="1043" name="HTMLText17" r:id="rId19" imgW="304920" imgH="228600"/>
      <p:control spid="1044" name="HTMLText18" r:id="rId20" imgW="304920" imgH="228600"/>
      <p:control spid="1045" name="HTMLText19" r:id="rId21" imgW="304920" imgH="228600"/>
      <p:control spid="1046" name="HTMLText20" r:id="rId22" imgW="304920" imgH="228600"/>
      <p:control spid="1047" name="HTMLText21" r:id="rId23" imgW="304920" imgH="228600"/>
      <p:control spid="1048" name="HTMLText22" r:id="rId24" imgW="304920" imgH="228600"/>
      <p:control spid="1049" name="HTMLText23" r:id="rId25" imgW="304920" imgH="228600"/>
      <p:control spid="1050" name="HTMLText24" r:id="rId26" imgW="304920" imgH="228600"/>
      <p:control spid="1051" name="HTMLText25" r:id="rId27" imgW="304920" imgH="228600"/>
      <p:control spid="1052" name="HTMLText26" r:id="rId28" imgW="304920" imgH="228600"/>
      <p:control spid="1053" name="HTMLText27" r:id="rId29" imgW="304920" imgH="228600"/>
      <p:control spid="1054" name="HTMLText28" r:id="rId30" imgW="304920" imgH="228600"/>
      <p:control spid="1055" name="HTMLText29" r:id="rId31" imgW="304920" imgH="228600"/>
      <p:control spid="1056" name="HTMLText30" r:id="rId32" imgW="304920" imgH="228600"/>
      <p:control spid="1057" name="HTMLText31" r:id="rId33" imgW="304920" imgH="228600"/>
      <p:control spid="1058" name="HTMLText32" r:id="rId34" imgW="304920" imgH="228600"/>
      <p:control spid="1059" name="HTMLText33" r:id="rId35" imgW="304920" imgH="228600"/>
      <p:control spid="1060" name="HTMLText34" r:id="rId36" imgW="304920" imgH="228600"/>
    </p:controls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8839200" cy="732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9331" tIns="17457" rIns="179331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N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2 NH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+ 5O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3CO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+ 4H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2Al + 3CuO                   Al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+ 3Cu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+ 2Na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</a:t>
            </a:r>
            <a:r>
              <a:rPr lang="en-US" sz="3600" dirty="0" smtClean="0"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NaI + Na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+ H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                   2 KOH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Arial" charset="0"/>
                <a:cs typeface="Arial" charset="0"/>
              </a:rPr>
              <a:t>6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Mg + P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2Mg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4452" name="Picture 4" descr="reversible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95338" y="-2157413"/>
            <a:ext cx="257175" cy="247650"/>
          </a:xfrm>
          <a:prstGeom prst="rect">
            <a:avLst/>
          </a:prstGeom>
          <a:noFill/>
        </p:spPr>
      </p:pic>
      <p:pic>
        <p:nvPicPr>
          <p:cNvPr id="104456" name="Picture 8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031875" y="-1425575"/>
            <a:ext cx="314325" cy="114300"/>
          </a:xfrm>
          <a:prstGeom prst="rect">
            <a:avLst/>
          </a:prstGeom>
          <a:noFill/>
        </p:spPr>
      </p:pic>
      <p:pic>
        <p:nvPicPr>
          <p:cNvPr id="104461" name="Picture 13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44563" y="-1044575"/>
            <a:ext cx="314325" cy="114300"/>
          </a:xfrm>
          <a:prstGeom prst="rect">
            <a:avLst/>
          </a:prstGeom>
          <a:noFill/>
        </p:spPr>
      </p:pic>
      <p:pic>
        <p:nvPicPr>
          <p:cNvPr id="104466" name="Picture 18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268413" y="-663575"/>
            <a:ext cx="314325" cy="114300"/>
          </a:xfrm>
          <a:prstGeom prst="rect">
            <a:avLst/>
          </a:prstGeom>
          <a:noFill/>
        </p:spPr>
      </p:pic>
      <p:pic>
        <p:nvPicPr>
          <p:cNvPr id="104471" name="Picture 23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101725" y="-282575"/>
            <a:ext cx="314325" cy="114300"/>
          </a:xfrm>
          <a:prstGeom prst="rect">
            <a:avLst/>
          </a:prstGeom>
          <a:noFill/>
        </p:spPr>
      </p:pic>
      <p:pic>
        <p:nvPicPr>
          <p:cNvPr id="104475" name="Picture 27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809750" y="450850"/>
            <a:ext cx="314325" cy="114300"/>
          </a:xfrm>
          <a:prstGeom prst="rect">
            <a:avLst/>
          </a:prstGeom>
          <a:noFill/>
        </p:spPr>
      </p:pic>
      <p:pic>
        <p:nvPicPr>
          <p:cNvPr id="104479" name="Picture 31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081088" y="939800"/>
            <a:ext cx="314325" cy="114300"/>
          </a:xfrm>
          <a:prstGeom prst="rect">
            <a:avLst/>
          </a:prstGeom>
          <a:noFill/>
        </p:spPr>
      </p:pic>
      <p:pic>
        <p:nvPicPr>
          <p:cNvPr id="104485" name="Picture 37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08038" y="1320800"/>
            <a:ext cx="314325" cy="114300"/>
          </a:xfrm>
          <a:prstGeom prst="rect">
            <a:avLst/>
          </a:prstGeom>
          <a:noFill/>
        </p:spPr>
      </p:pic>
      <p:pic>
        <p:nvPicPr>
          <p:cNvPr id="104489" name="Picture 41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42963" y="1701800"/>
            <a:ext cx="314325" cy="114300"/>
          </a:xfrm>
          <a:prstGeom prst="rect">
            <a:avLst/>
          </a:prstGeom>
          <a:noFill/>
        </p:spPr>
      </p:pic>
      <p:pic>
        <p:nvPicPr>
          <p:cNvPr id="104493" name="Picture 45" descr="http://richardbowles.tripod.com/chemistry/rarrow.gif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84338" y="2219325"/>
            <a:ext cx="314325" cy="114300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2514600" y="533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0" y="1752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2895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0400" y="4953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3962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05200" y="6096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p:control spid="108546" name="DefaultOcx" r:id="rId2" imgW="304920" imgH="228600"/>
      <p:control spid="108547" name="HTMLText1" r:id="rId3" imgW="304920" imgH="228600"/>
      <p:control spid="108548" name="HTMLText2" r:id="rId4" imgW="304920" imgH="228600"/>
      <p:control spid="108549" name="HTMLText3" r:id="rId5" imgW="304920" imgH="228600"/>
      <p:control spid="108550" name="HTMLText4" r:id="rId6" imgW="304920" imgH="228600"/>
      <p:control spid="108551" name="HTMLText5" r:id="rId7" imgW="304920" imgH="228600"/>
      <p:control spid="108552" name="HTMLText6" r:id="rId8" imgW="304920" imgH="228600"/>
      <p:control spid="108553" name="HTMLText7" r:id="rId9" imgW="304920" imgH="228600"/>
      <p:control spid="108554" name="HTMLText8" r:id="rId10" imgW="304920" imgH="228600"/>
      <p:control spid="108555" name="HTMLText9" r:id="rId11" imgW="304920" imgH="228600"/>
      <p:control spid="108556" name="HTMLText10" r:id="rId12" imgW="304920" imgH="228600"/>
      <p:control spid="108557" name="HTMLText11" r:id="rId13" imgW="304920" imgH="228600"/>
      <p:control spid="108558" name="HTMLText12" r:id="rId14" imgW="304920" imgH="228600"/>
      <p:control spid="108559" name="HTMLText13" r:id="rId15" imgW="304920" imgH="228600"/>
      <p:control spid="108560" name="HTMLText14" r:id="rId16" imgW="304920" imgH="228600"/>
      <p:control spid="108561" name="HTMLText15" r:id="rId17" imgW="304920" imgH="228600"/>
      <p:control spid="108562" name="HTMLText16" r:id="rId18" imgW="304920" imgH="228600"/>
      <p:control spid="108563" name="HTMLText17" r:id="rId19" imgW="304920" imgH="228600"/>
      <p:control spid="108564" name="HTMLText18" r:id="rId20" imgW="304920" imgH="228600"/>
      <p:control spid="108565" name="HTMLText19" r:id="rId21" imgW="304920" imgH="228600"/>
      <p:control spid="108566" name="HTMLText20" r:id="rId22" imgW="304920" imgH="228600"/>
      <p:control spid="108567" name="HTMLText21" r:id="rId23" imgW="304920" imgH="228600"/>
      <p:control spid="108568" name="HTMLText22" r:id="rId24" imgW="304920" imgH="228600"/>
      <p:control spid="108569" name="HTMLText23" r:id="rId25" imgW="304920" imgH="228600"/>
      <p:control spid="108570" name="HTMLText24" r:id="rId26" imgW="304920" imgH="228600"/>
      <p:control spid="108571" name="HTMLText25" r:id="rId27" imgW="304920" imgH="228600"/>
      <p:control spid="108572" name="HTMLText26" r:id="rId28" imgW="304920" imgH="228600"/>
      <p:control spid="108573" name="HTMLText27" r:id="rId29" imgW="304920" imgH="228600"/>
      <p:control spid="108574" name="HTMLText28" r:id="rId30" imgW="304920" imgH="228600"/>
      <p:control spid="108575" name="HTMLText29" r:id="rId31" imgW="304920" imgH="228600"/>
      <p:control spid="108576" name="HTMLText30" r:id="rId32" imgW="304920" imgH="228600"/>
      <p:control spid="108577" name="HTMLText31" r:id="rId33" imgW="304920" imgH="228600"/>
      <p:control spid="108578" name="HTMLText32" r:id="rId34" imgW="304920" imgH="228600"/>
      <p:control spid="108579" name="HTMLText33" r:id="rId35" imgW="304920" imgH="228600"/>
      <p:control spid="108580" name="HTMLText34" r:id="rId36" imgW="304920" imgH="228600"/>
    </p:controls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Properties of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Which 2 types of elements make ionic bonds</a:t>
            </a:r>
          </a:p>
          <a:p>
            <a:r>
              <a:rPr lang="en-GB" dirty="0" smtClean="0"/>
              <a:t>Why are they often giant compounds</a:t>
            </a:r>
          </a:p>
          <a:p>
            <a:r>
              <a:rPr lang="en-GB" dirty="0" smtClean="0"/>
              <a:t>Why are they usually gases</a:t>
            </a:r>
          </a:p>
          <a:p>
            <a:r>
              <a:rPr lang="en-GB" dirty="0" smtClean="0"/>
              <a:t>Which 2 types of elements make covalent bonds</a:t>
            </a:r>
          </a:p>
          <a:p>
            <a:r>
              <a:rPr lang="en-GB" dirty="0" smtClean="0"/>
              <a:t>Why do metal conduct heat and electricity well</a:t>
            </a:r>
          </a:p>
          <a:p>
            <a:r>
              <a:rPr lang="en-GB" dirty="0" smtClean="0"/>
              <a:t>Why is diamond hard</a:t>
            </a:r>
          </a:p>
          <a:p>
            <a:r>
              <a:rPr lang="en-GB" dirty="0" smtClean="0"/>
              <a:t>Why is graphite used in pencils</a:t>
            </a:r>
          </a:p>
          <a:p>
            <a:r>
              <a:rPr lang="en-GB" dirty="0" smtClean="0"/>
              <a:t>Use AQA text book and revision guide to help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atoms different numbers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For each atom</a:t>
            </a:r>
          </a:p>
          <a:p>
            <a:r>
              <a:rPr lang="en-GB" dirty="0" smtClean="0"/>
              <a:t>List in a table</a:t>
            </a:r>
          </a:p>
          <a:p>
            <a:r>
              <a:rPr lang="en-GB" dirty="0" smtClean="0"/>
              <a:t>name</a:t>
            </a:r>
          </a:p>
          <a:p>
            <a:r>
              <a:rPr lang="en-GB" dirty="0" smtClean="0"/>
              <a:t>Proton number</a:t>
            </a:r>
          </a:p>
          <a:p>
            <a:r>
              <a:rPr lang="en-GB" dirty="0" smtClean="0"/>
              <a:t>Atomic Number</a:t>
            </a:r>
          </a:p>
          <a:p>
            <a:r>
              <a:rPr lang="en-GB" dirty="0" smtClean="0"/>
              <a:t>Electron number</a:t>
            </a:r>
          </a:p>
          <a:p>
            <a:r>
              <a:rPr lang="en-GB" dirty="0" smtClean="0"/>
              <a:t>Neuron number</a:t>
            </a:r>
          </a:p>
          <a:p>
            <a:r>
              <a:rPr lang="en-GB" dirty="0" smtClean="0"/>
              <a:t>Mass number</a:t>
            </a:r>
            <a:endParaRPr lang="en-GB" dirty="0"/>
          </a:p>
        </p:txBody>
      </p:sp>
      <p:pic>
        <p:nvPicPr>
          <p:cNvPr id="1026" name="Picture 2" descr="http://js082.k12.sd.us/My_Classes/Physical_Science/atoms/atom-boh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5664"/>
            <a:ext cx="4495800" cy="547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Relative Formula mass</a:t>
            </a:r>
          </a:p>
          <a:p>
            <a:r>
              <a:rPr lang="en-GB" dirty="0" smtClean="0"/>
              <a:t>How to </a:t>
            </a:r>
            <a:r>
              <a:rPr lang="en-GB" smtClean="0"/>
              <a:t>work out RFM</a:t>
            </a:r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Relative Formula 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Hydrogen has a mass of 1</a:t>
            </a:r>
          </a:p>
          <a:p>
            <a:r>
              <a:rPr lang="en-GB" dirty="0" smtClean="0"/>
              <a:t>Oxygen has a mass of 16</a:t>
            </a:r>
          </a:p>
          <a:p>
            <a:r>
              <a:rPr lang="en-GB" dirty="0" smtClean="0"/>
              <a:t>What is the RFM of water?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Carbon has a mass of 12</a:t>
            </a:r>
          </a:p>
          <a:p>
            <a:r>
              <a:rPr lang="en-GB" dirty="0" smtClean="0"/>
              <a:t>Oxygen has a mass of 16</a:t>
            </a:r>
          </a:p>
          <a:p>
            <a:r>
              <a:rPr lang="en-GB" dirty="0" smtClean="0"/>
              <a:t>What is the RFM of Carbon dioxide?</a:t>
            </a:r>
            <a:endParaRPr lang="en-GB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5400" dirty="0" err="1" smtClean="0"/>
              <a:t>MgO</a:t>
            </a:r>
            <a:endParaRPr lang="en-GB" sz="5400" dirty="0" smtClean="0"/>
          </a:p>
          <a:p>
            <a:r>
              <a:rPr lang="en-GB" sz="5400" dirty="0" smtClean="0"/>
              <a:t>CH</a:t>
            </a:r>
            <a:r>
              <a:rPr lang="en-GB" sz="5400" baseline="-25000" dirty="0" smtClean="0"/>
              <a:t>4</a:t>
            </a:r>
          </a:p>
          <a:p>
            <a:r>
              <a:rPr lang="en-GB" sz="5400" dirty="0" err="1" smtClean="0"/>
              <a:t>LiOH</a:t>
            </a:r>
            <a:endParaRPr lang="en-GB" sz="5400" dirty="0" smtClean="0"/>
          </a:p>
          <a:p>
            <a:r>
              <a:rPr lang="en-GB" sz="5400" dirty="0" smtClean="0"/>
              <a:t>C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H</a:t>
            </a:r>
            <a:r>
              <a:rPr lang="en-GB" sz="5400" baseline="-25000" dirty="0" smtClean="0"/>
              <a:t>5</a:t>
            </a:r>
            <a:r>
              <a:rPr lang="en-GB" sz="5400" dirty="0" smtClean="0"/>
              <a:t>OH</a:t>
            </a:r>
          </a:p>
          <a:p>
            <a:r>
              <a:rPr lang="en-GB" sz="5400" dirty="0" smtClean="0"/>
              <a:t>Na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SO</a:t>
            </a:r>
            <a:r>
              <a:rPr lang="en-GB" sz="5400" baseline="-25000" dirty="0" smtClean="0"/>
              <a:t>4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MgO</a:t>
            </a:r>
            <a:r>
              <a:rPr lang="en-GB" sz="4000" dirty="0" smtClean="0"/>
              <a:t>   Mg=24,O= 16, 24+16=40</a:t>
            </a:r>
          </a:p>
          <a:p>
            <a:r>
              <a:rPr lang="en-GB" sz="4000" dirty="0" smtClean="0"/>
              <a:t>CH</a:t>
            </a:r>
            <a:r>
              <a:rPr lang="en-GB" sz="4000" baseline="-25000" dirty="0" smtClean="0"/>
              <a:t>4         </a:t>
            </a:r>
            <a:r>
              <a:rPr lang="en-GB" sz="4000" dirty="0" smtClean="0"/>
              <a:t>C=12,H=1, 12+1+1+1+1=16</a:t>
            </a:r>
            <a:r>
              <a:rPr lang="en-GB" sz="4000" baseline="-25000" dirty="0" smtClean="0"/>
              <a:t>  </a:t>
            </a:r>
          </a:p>
          <a:p>
            <a:r>
              <a:rPr lang="en-GB" sz="4000" dirty="0" err="1" smtClean="0"/>
              <a:t>LiOH</a:t>
            </a:r>
            <a:r>
              <a:rPr lang="en-GB" sz="4000" dirty="0" smtClean="0"/>
              <a:t>   Li=7,O=16,H=1, 7+16+1=24</a:t>
            </a:r>
          </a:p>
          <a:p>
            <a:r>
              <a:rPr lang="en-GB" sz="4000" dirty="0" smtClean="0"/>
              <a:t>C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H</a:t>
            </a:r>
            <a:r>
              <a:rPr lang="en-GB" sz="4000" baseline="-25000" dirty="0" smtClean="0"/>
              <a:t>5</a:t>
            </a:r>
            <a:r>
              <a:rPr lang="en-GB" sz="4000" dirty="0" smtClean="0"/>
              <a:t>OH           C=12,H=1,O=16,  12+12+1+1+1+1+1+16+1=46</a:t>
            </a:r>
          </a:p>
          <a:p>
            <a:r>
              <a:rPr lang="en-GB" sz="4000" dirty="0" smtClean="0"/>
              <a:t>Na</a:t>
            </a:r>
            <a:r>
              <a:rPr lang="en-GB" sz="4000" baseline="-25000" dirty="0" smtClean="0"/>
              <a:t>2</a:t>
            </a:r>
            <a:r>
              <a:rPr lang="en-GB" sz="4000" dirty="0" smtClean="0"/>
              <a:t>SO</a:t>
            </a:r>
            <a:r>
              <a:rPr lang="en-GB" sz="4000" baseline="-25000" dirty="0" smtClean="0"/>
              <a:t>4        </a:t>
            </a:r>
            <a:r>
              <a:rPr lang="en-GB" sz="4000" dirty="0" smtClean="0"/>
              <a:t>Na=23,S=32,O=16</a:t>
            </a:r>
          </a:p>
          <a:p>
            <a:r>
              <a:rPr lang="en-GB" sz="4000" dirty="0" smtClean="0"/>
              <a:t>23+23+32+16+16+16+16=142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 and atom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important to maximise yield and atom economy to conserve resource and reduce pollution</a:t>
            </a:r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 and Atom economy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GB" dirty="0" smtClean="0"/>
              <a:t>Percentage yield = actual yield           x 100%</a:t>
            </a:r>
          </a:p>
          <a:p>
            <a:r>
              <a:rPr lang="en-GB" dirty="0" smtClean="0"/>
              <a:t>                                  maximum yield</a:t>
            </a:r>
            <a:endParaRPr lang="en-GB" dirty="0"/>
          </a:p>
        </p:txBody>
      </p:sp>
      <p:pic>
        <p:nvPicPr>
          <p:cNvPr id="110594" name="Picture 2" descr="http://www.greener-industry.org.uk/pages/atom/images/atom_econEq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8962869" cy="3124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4038600" y="22098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a chemical reaction could produce 2.5g of product, but only 1.5g was produced – what was the percentage yield</a:t>
            </a:r>
          </a:p>
          <a:p>
            <a:r>
              <a:rPr lang="en-GB" dirty="0" smtClean="0"/>
              <a:t>2. ethanol (C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5</a:t>
            </a:r>
            <a:r>
              <a:rPr lang="en-GB" dirty="0" smtClean="0"/>
              <a:t>OH) can be converted into </a:t>
            </a:r>
            <a:r>
              <a:rPr lang="en-GB" dirty="0" err="1" smtClean="0"/>
              <a:t>ethene</a:t>
            </a:r>
            <a:r>
              <a:rPr lang="en-GB" dirty="0" smtClean="0"/>
              <a:t> (C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4</a:t>
            </a:r>
            <a:r>
              <a:rPr lang="en-GB" dirty="0" smtClean="0"/>
              <a:t>) what is the percentage atom economy (NB use the atomic masses)</a:t>
            </a:r>
            <a:endParaRPr lang="en-GB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a chemical reaction could produce 2.5g of product, but only 1.5g was produced – what was the percentage yield</a:t>
            </a:r>
          </a:p>
          <a:p>
            <a:r>
              <a:rPr lang="en-GB" dirty="0" smtClean="0"/>
              <a:t>% yield = (1.5g/2.5g) x 100% = 60%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Atom economy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2. ethanol (C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5</a:t>
            </a:r>
            <a:r>
              <a:rPr lang="en-GB" dirty="0" smtClean="0"/>
              <a:t>OH) can be converted into </a:t>
            </a:r>
            <a:r>
              <a:rPr lang="en-GB" dirty="0" err="1" smtClean="0"/>
              <a:t>ethene</a:t>
            </a:r>
            <a:r>
              <a:rPr lang="en-GB" dirty="0" smtClean="0"/>
              <a:t> (C</a:t>
            </a:r>
            <a:r>
              <a:rPr lang="en-GB" baseline="-25000" dirty="0" smtClean="0"/>
              <a:t>2</a:t>
            </a:r>
            <a:r>
              <a:rPr lang="en-GB" dirty="0" smtClean="0"/>
              <a:t>H</a:t>
            </a:r>
            <a:r>
              <a:rPr lang="en-GB" baseline="-25000" dirty="0" smtClean="0"/>
              <a:t>4</a:t>
            </a:r>
            <a:r>
              <a:rPr lang="en-GB" dirty="0" smtClean="0"/>
              <a:t>) what is the percentage atom economy (NB use the atomic masses)</a:t>
            </a:r>
          </a:p>
          <a:p>
            <a:r>
              <a:rPr lang="en-GB" dirty="0" smtClean="0"/>
              <a:t>C=12, H=1, O=16</a:t>
            </a:r>
          </a:p>
          <a:p>
            <a:r>
              <a:rPr lang="en-GB" dirty="0" err="1" smtClean="0"/>
              <a:t>ethene</a:t>
            </a:r>
            <a:r>
              <a:rPr lang="en-GB" dirty="0" smtClean="0"/>
              <a:t>              2x12 + 4x1   = 28</a:t>
            </a:r>
          </a:p>
          <a:p>
            <a:r>
              <a:rPr lang="en-GB" dirty="0" smtClean="0"/>
              <a:t>ethanol    2x12 + 6x1 + 16   = 56</a:t>
            </a:r>
          </a:p>
          <a:p>
            <a:r>
              <a:rPr lang="en-GB" dirty="0" smtClean="0"/>
              <a:t>So % atom economy = (28/56) x 100% = 61%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 shells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219201"/>
            <a:ext cx="3429000" cy="4191000"/>
          </a:xfrm>
        </p:spPr>
        <p:txBody>
          <a:bodyPr/>
          <a:lstStyle/>
          <a:p>
            <a:r>
              <a:rPr lang="en-GB" dirty="0" smtClean="0"/>
              <a:t>1. How many electron in the first (inner) shell?</a:t>
            </a:r>
          </a:p>
          <a:p>
            <a:r>
              <a:rPr lang="en-GB" dirty="0" smtClean="0"/>
              <a:t>2. How many in the 2</a:t>
            </a:r>
            <a:r>
              <a:rPr lang="en-GB" baseline="30000" dirty="0" smtClean="0"/>
              <a:t>nd</a:t>
            </a:r>
            <a:r>
              <a:rPr lang="en-GB" dirty="0" smtClean="0"/>
              <a:t> shell?</a:t>
            </a:r>
          </a:p>
          <a:p>
            <a:r>
              <a:rPr lang="en-GB" dirty="0" smtClean="0"/>
              <a:t>3. there is space for 8 in the 3</a:t>
            </a:r>
            <a:r>
              <a:rPr lang="en-GB" baseline="30000" dirty="0" smtClean="0"/>
              <a:t>rd</a:t>
            </a:r>
            <a:r>
              <a:rPr lang="en-GB" dirty="0" smtClean="0"/>
              <a:t> shell – but how many are there?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33" y="1752600"/>
            <a:ext cx="495741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5715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Electron arrangement:</a:t>
            </a:r>
          </a:p>
          <a:p>
            <a:r>
              <a:rPr lang="en-GB" sz="3600" dirty="0" smtClean="0"/>
              <a:t>                    2,8,8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3733800" y="5638800"/>
            <a:ext cx="4724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a. 24.4</a:t>
            </a:r>
          </a:p>
          <a:p>
            <a:r>
              <a:rPr lang="en-GB" dirty="0" smtClean="0"/>
              <a:t>b. Minimises the effect of mistakes/errors</a:t>
            </a:r>
          </a:p>
          <a:p>
            <a:r>
              <a:rPr lang="en-GB" dirty="0" smtClean="0"/>
              <a:t>c. Range is 8 cm3 (140 – 148)</a:t>
            </a:r>
          </a:p>
          <a:p>
            <a:r>
              <a:rPr lang="en-GB" dirty="0" smtClean="0"/>
              <a:t>d. Sensitive to 1/100</a:t>
            </a:r>
            <a:r>
              <a:rPr lang="en-GB" baseline="30000" dirty="0" smtClean="0"/>
              <a:t>th</a:t>
            </a:r>
            <a:r>
              <a:rPr lang="en-GB" dirty="0" smtClean="0"/>
              <a:t> gram</a:t>
            </a:r>
          </a:p>
          <a:p>
            <a:r>
              <a:rPr lang="en-GB" dirty="0" smtClean="0"/>
              <a:t>e. Do repeats/the group closest to the average results</a:t>
            </a:r>
          </a:p>
          <a:p>
            <a:r>
              <a:rPr lang="en-GB" dirty="0" smtClean="0"/>
              <a:t>f. Some gas will escape each time before the bung is put on</a:t>
            </a:r>
            <a:endParaRPr lang="en-GB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of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what is the % yield if the reactants weigh 10g and the products weigh 2g</a:t>
            </a:r>
          </a:p>
          <a:p>
            <a:r>
              <a:rPr lang="en-GB" dirty="0" smtClean="0"/>
              <a:t>2. what is the % atom economy of</a:t>
            </a:r>
          </a:p>
          <a:p>
            <a:r>
              <a:rPr lang="en-GB" dirty="0" smtClean="0"/>
              <a:t>Na + Cl</a:t>
            </a:r>
            <a:r>
              <a:rPr lang="en-GB" baseline="-25000" dirty="0" smtClean="0"/>
              <a:t>2</a:t>
            </a:r>
            <a:r>
              <a:rPr lang="en-GB" dirty="0" smtClean="0"/>
              <a:t>           </a:t>
            </a:r>
            <a:r>
              <a:rPr lang="en-GB" dirty="0" err="1" smtClean="0"/>
              <a:t>NaCl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3581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1.     (2g/10g) x 100%  = 20% yield</a:t>
            </a:r>
          </a:p>
          <a:p>
            <a:r>
              <a:rPr lang="en-GB" dirty="0" smtClean="0"/>
              <a:t>2.      Na = 23,  </a:t>
            </a:r>
            <a:r>
              <a:rPr lang="en-GB" dirty="0" err="1" smtClean="0"/>
              <a:t>Cl</a:t>
            </a:r>
            <a:r>
              <a:rPr lang="en-GB" dirty="0" smtClean="0"/>
              <a:t>=35.5</a:t>
            </a:r>
          </a:p>
          <a:p>
            <a:r>
              <a:rPr lang="en-GB" dirty="0" smtClean="0"/>
              <a:t>So     Reactants  23+35.5+35.5 = 95</a:t>
            </a:r>
          </a:p>
          <a:p>
            <a:r>
              <a:rPr lang="en-GB" dirty="0" smtClean="0"/>
              <a:t>          Products  23+35.5= 58.5</a:t>
            </a:r>
          </a:p>
          <a:p>
            <a:r>
              <a:rPr lang="en-GB" dirty="0" smtClean="0"/>
              <a:t>           (58.5/95) x 100% = ~ 61.6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" y="685800"/>
            <a:ext cx="86590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http://www.practicalchemistry.org/data/images/originals/properties-of-hcl-fig-3-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1"/>
            <a:ext cx="5486400" cy="620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a reversible reaction mean?</a:t>
            </a:r>
            <a:endParaRPr lang="en-GB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561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 Theory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0574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077200" y="5715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696200" y="3352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77200" y="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752600" y="1143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0" y="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181600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581400" y="5029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38200" y="5105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33800" y="1828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324600" y="4800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7010400" y="1676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4" idx="6"/>
            <a:endCxn id="15" idx="3"/>
          </p:cNvCxnSpPr>
          <p:nvPr/>
        </p:nvCxnSpPr>
        <p:spPr>
          <a:xfrm flipV="1">
            <a:off x="2819400" y="2326808"/>
            <a:ext cx="4302592" cy="1330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5"/>
          </p:cNvCxnSpPr>
          <p:nvPr/>
        </p:nvCxnSpPr>
        <p:spPr>
          <a:xfrm rot="10800000">
            <a:off x="650408" y="650408"/>
            <a:ext cx="1102192" cy="721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4"/>
          </p:cNvCxnSpPr>
          <p:nvPr/>
        </p:nvCxnSpPr>
        <p:spPr>
          <a:xfrm rot="5400000">
            <a:off x="6515100" y="19431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953000" y="4038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143000" y="5029200"/>
            <a:ext cx="2667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4"/>
          </p:cNvCxnSpPr>
          <p:nvPr/>
        </p:nvCxnSpPr>
        <p:spPr>
          <a:xfrm rot="16200000" flipH="1">
            <a:off x="3048000" y="3657600"/>
            <a:ext cx="3581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2667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7543800" y="5943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14" y="381000"/>
            <a:ext cx="859103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Concentration</a:t>
            </a:r>
            <a:br>
              <a:rPr lang="en-GB" dirty="0" smtClean="0"/>
            </a:br>
            <a:r>
              <a:rPr lang="en-GB" dirty="0" smtClean="0"/>
              <a:t>more particles – more collisions</a:t>
            </a:r>
            <a:br>
              <a:rPr lang="en-GB" dirty="0" smtClean="0"/>
            </a:br>
            <a:r>
              <a:rPr lang="en-GB" dirty="0" smtClean="0"/>
              <a:t>more collision – more fruitful collisions </a:t>
            </a:r>
            <a:endParaRPr lang="en-GB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14600"/>
            <a:ext cx="916049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GB" dirty="0" smtClean="0"/>
              <a:t>Higher pressure – more particles in the same volume</a:t>
            </a:r>
            <a:br>
              <a:rPr lang="en-GB" dirty="0" smtClean="0"/>
            </a:br>
            <a:r>
              <a:rPr lang="en-GB" dirty="0" smtClean="0"/>
              <a:t>More particles – more collisions</a:t>
            </a:r>
            <a:endParaRPr lang="en-GB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13" y="3048000"/>
            <a:ext cx="86979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       Back of Books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81400"/>
            <a:ext cx="8382000" cy="2544763"/>
          </a:xfrm>
        </p:spPr>
        <p:txBody>
          <a:bodyPr/>
          <a:lstStyle/>
          <a:p>
            <a:r>
              <a:rPr lang="en-GB" dirty="0" smtClean="0"/>
              <a:t>How many Protons, neutrons, electrons in each</a:t>
            </a:r>
          </a:p>
          <a:p>
            <a:r>
              <a:rPr lang="en-GB" dirty="0" smtClean="0"/>
              <a:t>What is the mass number and atomic number of each</a:t>
            </a:r>
          </a:p>
          <a:p>
            <a:r>
              <a:rPr lang="en-GB" dirty="0" smtClean="0"/>
              <a:t>What is the electron configuration of each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37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GB" dirty="0" smtClean="0"/>
              <a:t>Collision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To react, particles have to collide together</a:t>
            </a:r>
          </a:p>
          <a:p>
            <a:r>
              <a:rPr lang="en-GB" dirty="0" smtClean="0"/>
              <a:t>To speed up a reaction, particles have to collide together more often.</a:t>
            </a:r>
          </a:p>
          <a:p>
            <a:r>
              <a:rPr lang="en-GB" dirty="0" smtClean="0"/>
              <a:t>Ways to increase collisions</a:t>
            </a:r>
          </a:p>
          <a:p>
            <a:r>
              <a:rPr lang="en-GB" dirty="0" smtClean="0"/>
              <a:t>1. Higher temperature, particles move faster, have more collisions</a:t>
            </a:r>
          </a:p>
          <a:p>
            <a:r>
              <a:rPr lang="en-GB" dirty="0" smtClean="0"/>
              <a:t>2. More particles (higher concentration), more collisions</a:t>
            </a:r>
          </a:p>
          <a:p>
            <a:r>
              <a:rPr lang="en-GB" dirty="0" smtClean="0"/>
              <a:t>3. Increase surface area (more places to collide), more collisions</a:t>
            </a:r>
          </a:p>
          <a:p>
            <a:r>
              <a:rPr lang="en-GB" dirty="0" smtClean="0"/>
              <a:t>4. Use a catalyst (brings particles together), more collisions</a:t>
            </a:r>
            <a:endParaRPr lang="en-GB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increase the rate of a chemical reaction?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133600"/>
          </a:xfrm>
        </p:spPr>
        <p:txBody>
          <a:bodyPr>
            <a:normAutofit/>
          </a:bodyPr>
          <a:lstStyle/>
          <a:p>
            <a:r>
              <a:rPr lang="en-GB" dirty="0" smtClean="0"/>
              <a:t>Particles can only react when they collide. If you heat a substance, the particles move faster and so collide more frequently. That will speed up the rate of reaction.</a:t>
            </a:r>
          </a:p>
          <a:p>
            <a:endParaRPr lang="en-GB" dirty="0"/>
          </a:p>
        </p:txBody>
      </p:sp>
      <p:pic>
        <p:nvPicPr>
          <p:cNvPr id="112644" name="Picture 4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1104900" cy="2257426"/>
          </a:xfrm>
          <a:prstGeom prst="rect">
            <a:avLst/>
          </a:prstGeom>
          <a:noFill/>
        </p:spPr>
      </p:pic>
      <p:pic>
        <p:nvPicPr>
          <p:cNvPr id="112645" name="Picture 5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6200"/>
            <a:ext cx="1104900" cy="2257426"/>
          </a:xfrm>
          <a:prstGeom prst="rect">
            <a:avLst/>
          </a:prstGeom>
          <a:noFill/>
        </p:spPr>
      </p:pic>
      <p:pic>
        <p:nvPicPr>
          <p:cNvPr id="112646" name="Picture 6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104900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of surface area on rate of reaction</a:t>
            </a: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563563" y="1371600"/>
            <a:ext cx="7737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dirty="0">
                <a:solidFill>
                  <a:srgbClr val="000066"/>
                </a:solidFill>
              </a:rPr>
              <a:t>Any reaction involving a solid can only take place at the surface of the solid.</a:t>
            </a:r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563563" y="1728788"/>
            <a:ext cx="7929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dirty="0">
                <a:solidFill>
                  <a:srgbClr val="000066"/>
                </a:solidFill>
              </a:rPr>
              <a:t>If the solid is split into several pieces, the surface area increases. What effect will this have on rate of reaction?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563563" y="5473700"/>
            <a:ext cx="7942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</a:rPr>
              <a:t>The smaller the pieces, the larger the surface area. This means more collisions and a greater chance of reaction.</a:t>
            </a:r>
          </a:p>
        </p:txBody>
      </p:sp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563563" y="4527550"/>
            <a:ext cx="8097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</a:rPr>
              <a:t>This means that there is an increased area for the reactant particles to collide with.</a:t>
            </a:r>
          </a:p>
        </p:txBody>
      </p:sp>
      <p:sp>
        <p:nvSpPr>
          <p:cNvPr id="942090" name="AutoShape 10"/>
          <p:cNvSpPr>
            <a:spLocks noChangeArrowheads="1"/>
          </p:cNvSpPr>
          <p:nvPr/>
        </p:nvSpPr>
        <p:spPr bwMode="auto">
          <a:xfrm>
            <a:off x="2473325" y="317817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091" name="AutoShape 11"/>
          <p:cNvSpPr>
            <a:spLocks noChangeArrowheads="1"/>
          </p:cNvSpPr>
          <p:nvPr/>
        </p:nvSpPr>
        <p:spPr bwMode="auto">
          <a:xfrm>
            <a:off x="5318125" y="31797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42105" name="Picture 25" descr="cube - tw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200" y="2663825"/>
            <a:ext cx="1481138" cy="1349375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7200" y="2667000"/>
            <a:ext cx="2573337" cy="1739900"/>
            <a:chOff x="277" y="1678"/>
            <a:chExt cx="1621" cy="1096"/>
          </a:xfrm>
        </p:grpSpPr>
        <p:sp>
          <p:nvSpPr>
            <p:cNvPr id="942093" name="Text Box 13"/>
            <p:cNvSpPr txBox="1">
              <a:spLocks noChangeArrowheads="1"/>
            </p:cNvSpPr>
            <p:nvPr/>
          </p:nvSpPr>
          <p:spPr bwMode="auto">
            <a:xfrm>
              <a:off x="277" y="2486"/>
              <a:ext cx="162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</a:rPr>
                <a:t>low surface area</a:t>
              </a:r>
            </a:p>
          </p:txBody>
        </p:sp>
        <p:pic>
          <p:nvPicPr>
            <p:cNvPr id="942106" name="Picture 26" descr="cub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9" y="1678"/>
              <a:ext cx="850" cy="850"/>
            </a:xfrm>
            <a:prstGeom prst="rect">
              <a:avLst/>
            </a:prstGeom>
            <a:noFill/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95988" y="2663825"/>
            <a:ext cx="2708275" cy="1739900"/>
            <a:chOff x="3777" y="1678"/>
            <a:chExt cx="1706" cy="1096"/>
          </a:xfrm>
        </p:grpSpPr>
        <p:sp>
          <p:nvSpPr>
            <p:cNvPr id="942094" name="Text Box 14"/>
            <p:cNvSpPr txBox="1">
              <a:spLocks noChangeArrowheads="1"/>
            </p:cNvSpPr>
            <p:nvPr/>
          </p:nvSpPr>
          <p:spPr bwMode="auto">
            <a:xfrm>
              <a:off x="3777" y="2486"/>
              <a:ext cx="170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</a:rPr>
                <a:t>high surface area</a:t>
              </a:r>
            </a:p>
          </p:txBody>
        </p:sp>
        <p:pic>
          <p:nvPicPr>
            <p:cNvPr id="942107" name="Picture 27" descr="cube - fou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60" y="1678"/>
              <a:ext cx="933" cy="8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/>
      <p:bldP spid="942086" grpId="0"/>
      <p:bldP spid="942090" grpId="0" animBg="1"/>
      <p:bldP spid="94209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dirty="0" smtClean="0"/>
              <a:t>Results 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GB" dirty="0" smtClean="0"/>
              <a:t> Gas produce (cm3) </a:t>
            </a:r>
          </a:p>
          <a:p>
            <a:r>
              <a:rPr lang="en-GB" dirty="0" smtClean="0"/>
              <a:t>Time (s)        Large              Medium         Small</a:t>
            </a:r>
          </a:p>
          <a:p>
            <a:r>
              <a:rPr lang="en-GB" dirty="0" smtClean="0"/>
              <a:t>0</a:t>
            </a:r>
          </a:p>
          <a:p>
            <a:r>
              <a:rPr lang="en-GB" dirty="0" smtClean="0"/>
              <a:t>30</a:t>
            </a:r>
          </a:p>
          <a:p>
            <a:r>
              <a:rPr lang="en-GB" dirty="0" smtClean="0"/>
              <a:t>60</a:t>
            </a:r>
          </a:p>
          <a:p>
            <a:r>
              <a:rPr lang="en-GB" dirty="0" smtClean="0"/>
              <a:t>90</a:t>
            </a:r>
          </a:p>
          <a:p>
            <a:r>
              <a:rPr lang="en-GB" dirty="0" smtClean="0"/>
              <a:t>120</a:t>
            </a:r>
          </a:p>
          <a:p>
            <a:r>
              <a:rPr lang="en-GB" dirty="0" smtClean="0"/>
              <a:t>150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ocbrown.info/page03/3_31rates/Image48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" y="2209800"/>
            <a:ext cx="909684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GB" sz="2800" dirty="0" smtClean="0"/>
              <a:t>calcium carbonate</a:t>
            </a:r>
            <a:r>
              <a:rPr lang="en-GB" sz="2800" i="1" dirty="0" smtClean="0"/>
              <a:t> (marble chips)  </a:t>
            </a:r>
            <a:r>
              <a:rPr lang="en-GB" sz="2800" dirty="0" smtClean="0"/>
              <a:t>+ hydrochloric acid ==&gt; calcium chloride + water + carbon dioxide </a:t>
            </a:r>
          </a:p>
          <a:p>
            <a:pPr lvl="3"/>
            <a:r>
              <a:rPr lang="en-GB" sz="2800" b="1" dirty="0" smtClean="0"/>
              <a:t>CaCO</a:t>
            </a:r>
            <a:r>
              <a:rPr lang="en-GB" sz="2800" b="1" baseline="-25000" dirty="0" smtClean="0"/>
              <a:t>3(s)</a:t>
            </a:r>
            <a:r>
              <a:rPr lang="en-GB" sz="2800" b="1" dirty="0" smtClean="0"/>
              <a:t> + 2HCl</a:t>
            </a:r>
            <a:r>
              <a:rPr lang="en-GB" sz="2800" b="1" baseline="-25000" dirty="0" smtClean="0"/>
              <a:t>(</a:t>
            </a:r>
            <a:r>
              <a:rPr lang="en-GB" sz="2800" b="1" baseline="-25000" dirty="0" err="1" smtClean="0"/>
              <a:t>aq</a:t>
            </a:r>
            <a:r>
              <a:rPr lang="en-GB" sz="2800" b="1" baseline="-25000" dirty="0" smtClean="0"/>
              <a:t>)</a:t>
            </a:r>
            <a:r>
              <a:rPr lang="en-GB" sz="2800" b="1" dirty="0" smtClean="0"/>
              <a:t> </a:t>
            </a:r>
            <a:r>
              <a:rPr lang="en-GB" sz="2800" dirty="0" smtClean="0"/>
              <a:t>==&gt;</a:t>
            </a:r>
            <a:r>
              <a:rPr lang="en-GB" sz="2800" b="1" dirty="0" smtClean="0"/>
              <a:t> CaCl</a:t>
            </a:r>
            <a:r>
              <a:rPr lang="en-GB" sz="2800" b="1" baseline="-25000" dirty="0" smtClean="0"/>
              <a:t>2(</a:t>
            </a:r>
            <a:r>
              <a:rPr lang="en-GB" sz="2800" b="1" baseline="-25000" dirty="0" err="1" smtClean="0"/>
              <a:t>aq</a:t>
            </a:r>
            <a:r>
              <a:rPr lang="en-GB" sz="2800" b="1" baseline="-25000" dirty="0" smtClean="0"/>
              <a:t>)</a:t>
            </a:r>
            <a:r>
              <a:rPr lang="en-GB" sz="2800" b="1" dirty="0" smtClean="0"/>
              <a:t> + H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O</a:t>
            </a:r>
            <a:r>
              <a:rPr lang="en-GB" sz="2800" b="1" baseline="-25000" dirty="0" smtClean="0"/>
              <a:t>(l)</a:t>
            </a:r>
            <a:r>
              <a:rPr lang="en-GB" sz="2800" b="1" dirty="0" smtClean="0"/>
              <a:t> + CO</a:t>
            </a:r>
            <a:r>
              <a:rPr lang="en-GB" sz="2800" b="1" baseline="-25000" dirty="0" smtClean="0"/>
              <a:t>2(g)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Science Homework – </a:t>
            </a:r>
            <a:r>
              <a:rPr lang="en-GB" sz="2700" dirty="0" smtClean="0"/>
              <a:t>details will be on </a:t>
            </a:r>
            <a:r>
              <a:rPr lang="en-GB" sz="2700" dirty="0" err="1" smtClean="0"/>
              <a:t>Moodle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Set every week</a:t>
            </a:r>
          </a:p>
          <a:p>
            <a:r>
              <a:rPr lang="en-GB" dirty="0" smtClean="0"/>
              <a:t>Due in the first day I see you the following week</a:t>
            </a:r>
          </a:p>
          <a:p>
            <a:r>
              <a:rPr lang="en-GB" dirty="0" smtClean="0"/>
              <a:t>Help available after school if needed</a:t>
            </a:r>
          </a:p>
          <a:p>
            <a:r>
              <a:rPr lang="en-GB" b="1" u="sng" dirty="0" smtClean="0"/>
              <a:t>No</a:t>
            </a:r>
            <a:r>
              <a:rPr lang="en-GB" dirty="0" smtClean="0"/>
              <a:t> excuses unless a note from parents</a:t>
            </a:r>
          </a:p>
          <a:p>
            <a:r>
              <a:rPr lang="en-GB" dirty="0" smtClean="0"/>
              <a:t>Failure to do homework consequences – </a:t>
            </a:r>
          </a:p>
          <a:p>
            <a:r>
              <a:rPr lang="en-GB" dirty="0" smtClean="0"/>
              <a:t>every 2 terms: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time – noted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time 10 min dt, 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time phone call home and 20 min dt </a:t>
            </a:r>
          </a:p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and further times, school 30 min detention.</a:t>
            </a:r>
            <a:endParaRPr lang="en-GB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26364"/>
            <a:ext cx="8382000" cy="543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>
          <a:xfrm>
            <a:off x="457200" y="1371601"/>
            <a:ext cx="2362200" cy="4754562"/>
          </a:xfrm>
        </p:spPr>
        <p:txBody>
          <a:bodyPr/>
          <a:lstStyle/>
          <a:p>
            <a:r>
              <a:rPr lang="en-GB" dirty="0" smtClean="0"/>
              <a:t>1. which reaction was the fastest</a:t>
            </a:r>
          </a:p>
          <a:p>
            <a:r>
              <a:rPr lang="en-GB" dirty="0" smtClean="0"/>
              <a:t>Why do they both finish at the same place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235" y="1143000"/>
            <a:ext cx="64299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2438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19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catalyst lowers the activation energy required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799" y="1600200"/>
            <a:ext cx="619669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Decomposition of Hydrogen peroxide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88" y="1672218"/>
            <a:ext cx="8336610" cy="457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Isotopes of Hydrogen</a:t>
            </a:r>
            <a:endParaRPr lang="en-GB" dirty="0"/>
          </a:p>
        </p:txBody>
      </p:sp>
      <p:pic>
        <p:nvPicPr>
          <p:cNvPr id="29698" name="Picture 2" descr="http://faculty.weber.edu/bdattilo/images/tim_iso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38276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306" y="0"/>
            <a:ext cx="6808694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2359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At what time </a:t>
            </a:r>
          </a:p>
          <a:p>
            <a:r>
              <a:rPr lang="en-GB" sz="2400" dirty="0" smtClean="0"/>
              <a:t>Was  the</a:t>
            </a:r>
          </a:p>
          <a:p>
            <a:r>
              <a:rPr lang="en-GB" sz="2400" dirty="0" smtClean="0"/>
              <a:t>reaction fastest</a:t>
            </a:r>
          </a:p>
          <a:p>
            <a:endParaRPr lang="en-GB" sz="2400" dirty="0" smtClean="0"/>
          </a:p>
          <a:p>
            <a:r>
              <a:rPr lang="en-GB" sz="2400" dirty="0" smtClean="0"/>
              <a:t>Why did the reaction</a:t>
            </a:r>
          </a:p>
          <a:p>
            <a:r>
              <a:rPr lang="en-GB" sz="2400" dirty="0" smtClean="0"/>
              <a:t>gradually slow down</a:t>
            </a:r>
          </a:p>
          <a:p>
            <a:endParaRPr lang="en-GB" sz="2400" dirty="0" smtClean="0"/>
          </a:p>
          <a:p>
            <a:r>
              <a:rPr lang="en-GB" sz="2400" dirty="0" smtClean="0"/>
              <a:t>When was the reaction</a:t>
            </a:r>
          </a:p>
          <a:p>
            <a:r>
              <a:rPr lang="en-GB" sz="2400" dirty="0" smtClean="0"/>
              <a:t>finished</a:t>
            </a:r>
            <a:endParaRPr lang="en-GB" sz="24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 descr="http://www.physchem.co.za/OB12-che/Graphics/GRDc0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618" y="228600"/>
            <a:ext cx="5775257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26211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What type of </a:t>
            </a:r>
          </a:p>
          <a:p>
            <a:r>
              <a:rPr lang="en-GB" sz="2800" dirty="0" smtClean="0"/>
              <a:t>Measurement of</a:t>
            </a:r>
          </a:p>
          <a:p>
            <a:r>
              <a:rPr lang="en-GB" sz="2800" dirty="0" smtClean="0"/>
              <a:t>The rate of </a:t>
            </a:r>
          </a:p>
          <a:p>
            <a:r>
              <a:rPr lang="en-GB" sz="2800" dirty="0" smtClean="0"/>
              <a:t>Reaction</a:t>
            </a:r>
          </a:p>
          <a:p>
            <a:r>
              <a:rPr lang="en-GB" sz="2800" dirty="0" smtClean="0"/>
              <a:t>Might produce </a:t>
            </a:r>
          </a:p>
          <a:p>
            <a:r>
              <a:rPr lang="en-GB" sz="2800" dirty="0" smtClean="0"/>
              <a:t>A graph like this</a:t>
            </a:r>
            <a:endParaRPr lang="en-GB" sz="2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are rates of reaction affected by a catalyst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81400" cy="48768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 catalyst helps to speed up the reaction by lowering the activation energy of the reaction. </a:t>
            </a:r>
          </a:p>
          <a:p>
            <a:endParaRPr lang="en-GB" dirty="0" smtClean="0"/>
          </a:p>
          <a:p>
            <a:r>
              <a:rPr lang="en-GB" dirty="0" smtClean="0"/>
              <a:t>This would result in more molecules in having that minimum energy for reaction to occur.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24932" name="Picture 4" descr="http://1.bp.blogspot.com/_Wbn-V9TNe4s/SXGcHkkvN7I/AAAAAAAAACM/Eph3vlyjcf8/s320/catprof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057400"/>
            <a:ext cx="5245700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rates of reaction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Temperature</a:t>
            </a:r>
          </a:p>
          <a:p>
            <a:r>
              <a:rPr lang="en-GB" dirty="0" smtClean="0"/>
              <a:t>Surface area</a:t>
            </a:r>
          </a:p>
          <a:p>
            <a:r>
              <a:rPr lang="en-GB" dirty="0" smtClean="0"/>
              <a:t>Concentration</a:t>
            </a:r>
          </a:p>
          <a:p>
            <a:r>
              <a:rPr lang="en-GB" dirty="0" smtClean="0"/>
              <a:t>Catalyst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www.docbrown.info/page03/3_31rates/Image48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801193" cy="36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www.docbrown.info/page03/3_31rates/Image8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0526"/>
            <a:ext cx="9129345" cy="5934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we increase the rate of a chemical reaction?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133600"/>
          </a:xfrm>
        </p:spPr>
        <p:txBody>
          <a:bodyPr>
            <a:normAutofit/>
          </a:bodyPr>
          <a:lstStyle/>
          <a:p>
            <a:r>
              <a:rPr lang="en-GB" dirty="0" smtClean="0"/>
              <a:t>Particles can only react when they collide. If you heat a substance, the particles move faster and so collide more frequently. That will speed up the rate of reaction.</a:t>
            </a:r>
          </a:p>
          <a:p>
            <a:endParaRPr lang="en-GB" dirty="0"/>
          </a:p>
        </p:txBody>
      </p:sp>
      <p:pic>
        <p:nvPicPr>
          <p:cNvPr id="112644" name="Picture 4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1104900" cy="2257426"/>
          </a:xfrm>
          <a:prstGeom prst="rect">
            <a:avLst/>
          </a:prstGeom>
          <a:noFill/>
        </p:spPr>
      </p:pic>
      <p:pic>
        <p:nvPicPr>
          <p:cNvPr id="112645" name="Picture 5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86200"/>
            <a:ext cx="1104900" cy="2257426"/>
          </a:xfrm>
          <a:prstGeom prst="rect">
            <a:avLst/>
          </a:prstGeom>
          <a:noFill/>
        </p:spPr>
      </p:pic>
      <p:pic>
        <p:nvPicPr>
          <p:cNvPr id="112646" name="Picture 6" descr="Factors affecting the rates of Reaction - theory and methods of measuring the speed of a reaction (c) Doc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810000"/>
            <a:ext cx="1104900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of surface area on rate of reaction</a:t>
            </a: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563563" y="1371600"/>
            <a:ext cx="7737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GB" dirty="0">
                <a:solidFill>
                  <a:srgbClr val="000066"/>
                </a:solidFill>
              </a:rPr>
              <a:t>Any reaction involving a solid can only take place at the surface of the solid.</a:t>
            </a:r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563563" y="1728788"/>
            <a:ext cx="7929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dirty="0">
                <a:solidFill>
                  <a:srgbClr val="000066"/>
                </a:solidFill>
              </a:rPr>
              <a:t>If the solid is split into several pieces, the surface area increases. What effect will this have on rate of reaction?</a:t>
            </a:r>
          </a:p>
        </p:txBody>
      </p:sp>
      <p:sp>
        <p:nvSpPr>
          <p:cNvPr id="942085" name="Text Box 5"/>
          <p:cNvSpPr txBox="1">
            <a:spLocks noChangeArrowheads="1"/>
          </p:cNvSpPr>
          <p:nvPr/>
        </p:nvSpPr>
        <p:spPr bwMode="auto">
          <a:xfrm>
            <a:off x="563563" y="5473700"/>
            <a:ext cx="7942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</a:rPr>
              <a:t>The smaller the pieces, the larger the surface area. This means more collisions and a greater chance of reaction.</a:t>
            </a:r>
          </a:p>
        </p:txBody>
      </p:sp>
      <p:sp>
        <p:nvSpPr>
          <p:cNvPr id="942086" name="Text Box 6"/>
          <p:cNvSpPr txBox="1">
            <a:spLocks noChangeArrowheads="1"/>
          </p:cNvSpPr>
          <p:nvPr/>
        </p:nvSpPr>
        <p:spPr bwMode="auto">
          <a:xfrm>
            <a:off x="563563" y="4527550"/>
            <a:ext cx="8097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66"/>
                </a:solidFill>
              </a:rPr>
              <a:t>This means that there is an increased area for the reactant particles to collide with.</a:t>
            </a:r>
          </a:p>
        </p:txBody>
      </p:sp>
      <p:sp>
        <p:nvSpPr>
          <p:cNvPr id="942090" name="AutoShape 10"/>
          <p:cNvSpPr>
            <a:spLocks noChangeArrowheads="1"/>
          </p:cNvSpPr>
          <p:nvPr/>
        </p:nvSpPr>
        <p:spPr bwMode="auto">
          <a:xfrm>
            <a:off x="2473325" y="3178175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091" name="AutoShape 11"/>
          <p:cNvSpPr>
            <a:spLocks noChangeArrowheads="1"/>
          </p:cNvSpPr>
          <p:nvPr/>
        </p:nvSpPr>
        <p:spPr bwMode="auto">
          <a:xfrm>
            <a:off x="5318125" y="3179763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FF6600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42105" name="Picture 25" descr="cube - tw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9200" y="2663825"/>
            <a:ext cx="1481138" cy="1349375"/>
          </a:xfrm>
          <a:prstGeom prst="rect">
            <a:avLst/>
          </a:prstGeom>
          <a:noFill/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57200" y="2667000"/>
            <a:ext cx="2573337" cy="1739900"/>
            <a:chOff x="277" y="1678"/>
            <a:chExt cx="1621" cy="1096"/>
          </a:xfrm>
        </p:grpSpPr>
        <p:sp>
          <p:nvSpPr>
            <p:cNvPr id="942093" name="Text Box 13"/>
            <p:cNvSpPr txBox="1">
              <a:spLocks noChangeArrowheads="1"/>
            </p:cNvSpPr>
            <p:nvPr/>
          </p:nvSpPr>
          <p:spPr bwMode="auto">
            <a:xfrm>
              <a:off x="277" y="2486"/>
              <a:ext cx="162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</a:rPr>
                <a:t>low surface area</a:t>
              </a:r>
            </a:p>
          </p:txBody>
        </p:sp>
        <p:pic>
          <p:nvPicPr>
            <p:cNvPr id="942106" name="Picture 26" descr="cub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9" y="1678"/>
              <a:ext cx="850" cy="850"/>
            </a:xfrm>
            <a:prstGeom prst="rect">
              <a:avLst/>
            </a:prstGeom>
            <a:noFill/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995988" y="2663825"/>
            <a:ext cx="2708275" cy="1739900"/>
            <a:chOff x="3777" y="1678"/>
            <a:chExt cx="1706" cy="1096"/>
          </a:xfrm>
        </p:grpSpPr>
        <p:sp>
          <p:nvSpPr>
            <p:cNvPr id="942094" name="Text Box 14"/>
            <p:cNvSpPr txBox="1">
              <a:spLocks noChangeArrowheads="1"/>
            </p:cNvSpPr>
            <p:nvPr/>
          </p:nvSpPr>
          <p:spPr bwMode="auto">
            <a:xfrm>
              <a:off x="3777" y="2486"/>
              <a:ext cx="170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6600"/>
                  </a:solidFill>
                </a:rPr>
                <a:t>high surface area</a:t>
              </a:r>
            </a:p>
          </p:txBody>
        </p:sp>
        <p:pic>
          <p:nvPicPr>
            <p:cNvPr id="942107" name="Picture 27" descr="cube - fou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60" y="1678"/>
              <a:ext cx="933" cy="8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  <p:bldP spid="942085" grpId="0"/>
      <p:bldP spid="942086" grpId="0"/>
      <p:bldP spid="942090" grpId="0" animBg="1"/>
      <p:bldP spid="94209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endothermic and exothermic reactions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exothermic reactions the temperature goes up (heat is given out)</a:t>
            </a:r>
          </a:p>
          <a:p>
            <a:r>
              <a:rPr lang="en-GB" dirty="0" smtClean="0"/>
              <a:t>In endothermic reactions the temperature goes down (heat is taken in)</a:t>
            </a:r>
            <a:endParaRPr lang="en-GB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image.tutorvista.com/content/thermal-chemical-currents/copper-sulphate-electrolysi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08060" cy="53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Isotopes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0" y="1371600"/>
            <a:ext cx="3886200" cy="48768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Choose one and construct a table showing</a:t>
            </a:r>
          </a:p>
          <a:p>
            <a:r>
              <a:rPr lang="en-GB" dirty="0" smtClean="0"/>
              <a:t>Proton number</a:t>
            </a:r>
          </a:p>
          <a:p>
            <a:r>
              <a:rPr lang="en-GB" dirty="0" smtClean="0"/>
              <a:t>Neutron number</a:t>
            </a:r>
          </a:p>
          <a:p>
            <a:r>
              <a:rPr lang="en-GB" dirty="0" smtClean="0"/>
              <a:t>Electron number</a:t>
            </a:r>
          </a:p>
          <a:p>
            <a:r>
              <a:rPr lang="en-GB" dirty="0" smtClean="0"/>
              <a:t>Atomic number</a:t>
            </a:r>
          </a:p>
          <a:p>
            <a:r>
              <a:rPr lang="en-GB" dirty="0" smtClean="0"/>
              <a:t>Mass number for both</a:t>
            </a:r>
          </a:p>
          <a:p>
            <a:r>
              <a:rPr lang="en-GB" dirty="0" smtClean="0"/>
              <a:t>Explain why the atomic number is the same  for both isotopes</a:t>
            </a:r>
          </a:p>
          <a:p>
            <a:endParaRPr lang="en-GB" dirty="0"/>
          </a:p>
        </p:txBody>
      </p:sp>
      <p:pic>
        <p:nvPicPr>
          <p:cNvPr id="1026" name="Picture 2" descr="http://kaffee.netfirms.com/Science/images/isotopes.of.H.He.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924425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http://www.docbrown.info/page12/gifs/SaltPrepCuSta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90858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58293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5652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65937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" y="228600"/>
            <a:ext cx="888796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16" y="107092"/>
            <a:ext cx="8873961" cy="46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77"/>
            <a:ext cx="6477000" cy="677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50" y="0"/>
            <a:ext cx="8104356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32" y="609600"/>
            <a:ext cx="864057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6792"/>
            <a:ext cx="7613490" cy="655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93" y="228600"/>
            <a:ext cx="840364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90" y="457200"/>
            <a:ext cx="860231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1991</Words>
  <Application>Microsoft Office PowerPoint</Application>
  <PresentationFormat>On-screen Show (4:3)</PresentationFormat>
  <Paragraphs>351</Paragraphs>
  <Slides>114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AQA Additional Chemistry</vt:lpstr>
      <vt:lpstr>Structure of Atoms</vt:lpstr>
      <vt:lpstr>Complete this table</vt:lpstr>
      <vt:lpstr>Elements in the periodic table are arranged in order of their atomic number</vt:lpstr>
      <vt:lpstr>Different atoms different numbers</vt:lpstr>
      <vt:lpstr>Electron shells</vt:lpstr>
      <vt:lpstr>                                 Back of Books</vt:lpstr>
      <vt:lpstr>Isotopes of Hydrogen</vt:lpstr>
      <vt:lpstr>Isotopes</vt:lpstr>
      <vt:lpstr>Slide 10</vt:lpstr>
      <vt:lpstr>Example</vt:lpstr>
      <vt:lpstr>Properties of Carbon</vt:lpstr>
      <vt:lpstr>Slide 13</vt:lpstr>
      <vt:lpstr>Slide 14</vt:lpstr>
      <vt:lpstr>Slide 15</vt:lpstr>
      <vt:lpstr>Results </vt:lpstr>
      <vt:lpstr>Ionic compounds</vt:lpstr>
      <vt:lpstr>Slide 18</vt:lpstr>
      <vt:lpstr>Slide 19</vt:lpstr>
      <vt:lpstr>Slide 20</vt:lpstr>
      <vt:lpstr>Ionic bonding</vt:lpstr>
      <vt:lpstr>Covalent Bonding</vt:lpstr>
      <vt:lpstr>Carbon and Hydrogen     CH4</vt:lpstr>
      <vt:lpstr>Simplifying diagrams</vt:lpstr>
      <vt:lpstr>Water H2O is a covalent bond</vt:lpstr>
      <vt:lpstr>Carbon dioxide CO2</vt:lpstr>
      <vt:lpstr>O2</vt:lpstr>
      <vt:lpstr>Carbon to carbon covalent bonds very long chains</vt:lpstr>
      <vt:lpstr>Slide 29</vt:lpstr>
      <vt:lpstr>Carbon atoms</vt:lpstr>
      <vt:lpstr>Diamond – all carbon atoms</vt:lpstr>
      <vt:lpstr>Graphite – all carbon atoms</vt:lpstr>
      <vt:lpstr>Fullerene – all carbon atoms</vt:lpstr>
      <vt:lpstr>Explain why diamond is so strong and graphite can be used in pencils</vt:lpstr>
      <vt:lpstr>Slide 35</vt:lpstr>
      <vt:lpstr>Halogens</vt:lpstr>
      <vt:lpstr>Group 7 the Halogens</vt:lpstr>
      <vt:lpstr>Metallic bonding</vt:lpstr>
      <vt:lpstr>Delocalised electrons</vt:lpstr>
      <vt:lpstr>Metals </vt:lpstr>
      <vt:lpstr>Nanoparticles - nanotechnology</vt:lpstr>
      <vt:lpstr>Metallic bonds and delocalised electrons</vt:lpstr>
      <vt:lpstr>Lesson objectives</vt:lpstr>
      <vt:lpstr>Slide 44</vt:lpstr>
      <vt:lpstr>Slide 45</vt:lpstr>
      <vt:lpstr>You try these (you can’t change the formula – only how many you have)</vt:lpstr>
      <vt:lpstr>Slide 47</vt:lpstr>
      <vt:lpstr>Slide 48</vt:lpstr>
      <vt:lpstr>Properties of materials</vt:lpstr>
      <vt:lpstr>RFM</vt:lpstr>
      <vt:lpstr>Relative Formula Mass</vt:lpstr>
      <vt:lpstr>Slide 52</vt:lpstr>
      <vt:lpstr>Try</vt:lpstr>
      <vt:lpstr>Slide 54</vt:lpstr>
      <vt:lpstr>Yield and atom economy</vt:lpstr>
      <vt:lpstr>Yield and Atom economy</vt:lpstr>
      <vt:lpstr>Some calculations</vt:lpstr>
      <vt:lpstr>Some calculations</vt:lpstr>
      <vt:lpstr>Atom economy</vt:lpstr>
      <vt:lpstr>Answers</vt:lpstr>
      <vt:lpstr>Back of books</vt:lpstr>
      <vt:lpstr>answers</vt:lpstr>
      <vt:lpstr>Slide 63</vt:lpstr>
      <vt:lpstr>Slide 64</vt:lpstr>
      <vt:lpstr>What does a reversible reaction mean?</vt:lpstr>
      <vt:lpstr>Collision Theory</vt:lpstr>
      <vt:lpstr>Slide 67</vt:lpstr>
      <vt:lpstr>Concentration more particles – more collisions more collision – more fruitful collisions </vt:lpstr>
      <vt:lpstr>Higher pressure – more particles in the same volume More particles – more collisions</vt:lpstr>
      <vt:lpstr>Collision theory</vt:lpstr>
      <vt:lpstr>How can we increase the rate of a chemical reaction?</vt:lpstr>
      <vt:lpstr>Effect of surface area on rate of reaction</vt:lpstr>
      <vt:lpstr>Results table</vt:lpstr>
      <vt:lpstr>Slide 74</vt:lpstr>
      <vt:lpstr>Science Homework – details will be on Moodle</vt:lpstr>
      <vt:lpstr>Slide 76</vt:lpstr>
      <vt:lpstr>Slide 77</vt:lpstr>
      <vt:lpstr>A catalyst lowers the activation energy required</vt:lpstr>
      <vt:lpstr>Decomposition of Hydrogen peroxide</vt:lpstr>
      <vt:lpstr>Slide 80</vt:lpstr>
      <vt:lpstr>Slide 81</vt:lpstr>
      <vt:lpstr>How are rates of reaction affected by a catalyst</vt:lpstr>
      <vt:lpstr>Recap rates of reaction</vt:lpstr>
      <vt:lpstr>Slide 84</vt:lpstr>
      <vt:lpstr>Slide 85</vt:lpstr>
      <vt:lpstr>How can we increase the rate of a chemical reaction?</vt:lpstr>
      <vt:lpstr>Effect of surface area on rate of reaction</vt:lpstr>
      <vt:lpstr>What are endothermic and exothermic reactions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10B2</dc:title>
  <dc:creator>Kathy</dc:creator>
  <cp:lastModifiedBy>Kathy</cp:lastModifiedBy>
  <cp:revision>168</cp:revision>
  <dcterms:created xsi:type="dcterms:W3CDTF">2006-08-16T00:00:00Z</dcterms:created>
  <dcterms:modified xsi:type="dcterms:W3CDTF">2011-07-31T19:28:07Z</dcterms:modified>
</cp:coreProperties>
</file>