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57" r:id="rId3"/>
    <p:sldId id="261" r:id="rId4"/>
    <p:sldId id="320" r:id="rId5"/>
    <p:sldId id="260" r:id="rId6"/>
    <p:sldId id="355" r:id="rId7"/>
    <p:sldId id="360" r:id="rId8"/>
    <p:sldId id="259" r:id="rId9"/>
    <p:sldId id="262" r:id="rId10"/>
    <p:sldId id="263" r:id="rId11"/>
    <p:sldId id="267" r:id="rId12"/>
    <p:sldId id="269" r:id="rId13"/>
    <p:sldId id="365" r:id="rId14"/>
    <p:sldId id="271" r:id="rId15"/>
    <p:sldId id="316" r:id="rId16"/>
    <p:sldId id="272" r:id="rId17"/>
    <p:sldId id="273" r:id="rId18"/>
    <p:sldId id="366" r:id="rId19"/>
    <p:sldId id="274" r:id="rId20"/>
    <p:sldId id="275" r:id="rId21"/>
    <p:sldId id="276" r:id="rId22"/>
    <p:sldId id="277" r:id="rId23"/>
    <p:sldId id="278" r:id="rId24"/>
    <p:sldId id="279" r:id="rId25"/>
    <p:sldId id="367" r:id="rId26"/>
    <p:sldId id="317" r:id="rId27"/>
    <p:sldId id="280" r:id="rId28"/>
    <p:sldId id="318" r:id="rId29"/>
    <p:sldId id="361" r:id="rId30"/>
    <p:sldId id="281" r:id="rId31"/>
    <p:sldId id="282" r:id="rId32"/>
    <p:sldId id="283" r:id="rId33"/>
    <p:sldId id="327" r:id="rId34"/>
    <p:sldId id="285" r:id="rId35"/>
    <p:sldId id="326" r:id="rId36"/>
    <p:sldId id="286" r:id="rId37"/>
    <p:sldId id="323" r:id="rId38"/>
    <p:sldId id="287" r:id="rId39"/>
    <p:sldId id="324" r:id="rId40"/>
    <p:sldId id="288" r:id="rId41"/>
    <p:sldId id="322" r:id="rId42"/>
    <p:sldId id="289" r:id="rId43"/>
    <p:sldId id="321" r:id="rId44"/>
    <p:sldId id="290" r:id="rId45"/>
    <p:sldId id="329" r:id="rId46"/>
    <p:sldId id="330" r:id="rId47"/>
    <p:sldId id="331" r:id="rId48"/>
    <p:sldId id="333" r:id="rId49"/>
    <p:sldId id="336" r:id="rId50"/>
    <p:sldId id="359" r:id="rId51"/>
    <p:sldId id="291" r:id="rId52"/>
    <p:sldId id="328" r:id="rId53"/>
    <p:sldId id="292" r:id="rId54"/>
    <p:sldId id="293" r:id="rId55"/>
    <p:sldId id="294" r:id="rId56"/>
    <p:sldId id="295" r:id="rId57"/>
    <p:sldId id="296" r:id="rId58"/>
    <p:sldId id="319" r:id="rId59"/>
    <p:sldId id="297" r:id="rId60"/>
    <p:sldId id="298" r:id="rId61"/>
    <p:sldId id="299" r:id="rId62"/>
    <p:sldId id="300" r:id="rId63"/>
    <p:sldId id="301" r:id="rId64"/>
    <p:sldId id="302" r:id="rId65"/>
    <p:sldId id="337" r:id="rId66"/>
    <p:sldId id="338" r:id="rId67"/>
    <p:sldId id="353" r:id="rId68"/>
    <p:sldId id="339" r:id="rId69"/>
    <p:sldId id="303" r:id="rId70"/>
    <p:sldId id="304" r:id="rId71"/>
    <p:sldId id="340" r:id="rId72"/>
    <p:sldId id="305" r:id="rId73"/>
    <p:sldId id="341" r:id="rId74"/>
    <p:sldId id="306" r:id="rId75"/>
    <p:sldId id="307" r:id="rId76"/>
    <p:sldId id="308" r:id="rId77"/>
    <p:sldId id="342" r:id="rId78"/>
    <p:sldId id="343" r:id="rId79"/>
    <p:sldId id="344" r:id="rId80"/>
    <p:sldId id="345" r:id="rId81"/>
    <p:sldId id="309" r:id="rId82"/>
    <p:sldId id="346" r:id="rId83"/>
    <p:sldId id="347" r:id="rId84"/>
    <p:sldId id="356" r:id="rId85"/>
    <p:sldId id="357" r:id="rId86"/>
    <p:sldId id="349" r:id="rId87"/>
    <p:sldId id="312" r:id="rId88"/>
    <p:sldId id="348" r:id="rId89"/>
    <p:sldId id="313" r:id="rId90"/>
    <p:sldId id="311" r:id="rId91"/>
    <p:sldId id="314" r:id="rId92"/>
    <p:sldId id="350" r:id="rId93"/>
    <p:sldId id="351" r:id="rId94"/>
    <p:sldId id="352" r:id="rId95"/>
    <p:sldId id="362" r:id="rId96"/>
    <p:sldId id="36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D6268-F265-4816-B6B0-DAC1AE7573B3}" type="datetimeFigureOut">
              <a:rPr lang="en-GB" smtClean="0"/>
              <a:pPr/>
              <a:t>31/07/2011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48A48-7B97-48E7-B082-7F47453E241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7548A48-7B97-48E7-B082-7F47453E2414}" type="slidenum">
              <a:rPr lang="en-GB" smtClean="0"/>
              <a:pPr/>
              <a:t>83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bbc.co.uk/schools/gcsebitesize/science/add_aqa/" TargetMode="External"/><Relationship Id="rId2" Type="http://schemas.openxmlformats.org/officeDocument/2006/relationships/hyperlink" Target="http://www.bbc.co.uk/schools/gcsebitesize/science/" TargetMode="External"/><Relationship Id="rId1" Type="http://schemas.openxmlformats.org/officeDocument/2006/relationships/slideLayout" Target="../slideLayouts/slideLayout2.xml"/><Relationship Id="rId4" Type="http://schemas.openxmlformats.org/officeDocument/2006/relationships/hyperlink" Target="http://www.bbc.co.uk/schools/gcsebitesize/science/add_aqa/forc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bbc.co.uk/schools/gcsebitesize/science/add_aqa/" TargetMode="External"/><Relationship Id="rId2" Type="http://schemas.openxmlformats.org/officeDocument/2006/relationships/hyperlink" Target="http://www.bbc.co.uk/schools/gcsebitesize/science/" TargetMode="External"/><Relationship Id="rId1" Type="http://schemas.openxmlformats.org/officeDocument/2006/relationships/slideLayout" Target="../slideLayouts/slideLayout2.xml"/><Relationship Id="rId4" Type="http://schemas.openxmlformats.org/officeDocument/2006/relationships/hyperlink" Target="http://www.bbc.co.uk/schools/gcsebitesize/science/add_aqa/force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cience.howstuffworks.com/atom-smasher.htm"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9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AQA Additional </a:t>
            </a:r>
            <a:r>
              <a:rPr lang="en-GB" dirty="0" smtClean="0"/>
              <a:t>Physics Revision</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GB" dirty="0" smtClean="0"/>
              <a:t>Weight= Mass x gravitational field strength</a:t>
            </a:r>
            <a:endParaRPr lang="en-GB" dirty="0"/>
          </a:p>
        </p:txBody>
      </p:sp>
      <p:pic>
        <p:nvPicPr>
          <p:cNvPr id="57345" name="Picture 1" descr="C:\Users\Kathy\AppData\Local\Microsoft\Windows\Temporary Internet Files\Low\Content.IE5\W31TZ5NF\gravityEarthPull[1].png"/>
          <p:cNvPicPr>
            <a:picLocks noChangeAspect="1" noChangeArrowheads="1"/>
          </p:cNvPicPr>
          <p:nvPr/>
        </p:nvPicPr>
        <p:blipFill>
          <a:blip r:embed="rId2" cstate="print"/>
          <a:srcRect/>
          <a:stretch>
            <a:fillRect/>
          </a:stretch>
        </p:blipFill>
        <p:spPr bwMode="auto">
          <a:xfrm>
            <a:off x="1524000" y="1759267"/>
            <a:ext cx="5486400" cy="449199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factors affecting the stopping distance of a vehicle</a:t>
            </a:r>
            <a:endParaRPr lang="en-GB" dirty="0"/>
          </a:p>
        </p:txBody>
      </p:sp>
      <p:pic>
        <p:nvPicPr>
          <p:cNvPr id="96257" name="Picture 1"/>
          <p:cNvPicPr>
            <a:picLocks noChangeAspect="1" noChangeArrowheads="1"/>
          </p:cNvPicPr>
          <p:nvPr/>
        </p:nvPicPr>
        <p:blipFill>
          <a:blip r:embed="rId2" cstate="print"/>
          <a:srcRect/>
          <a:stretch>
            <a:fillRect/>
          </a:stretch>
        </p:blipFill>
        <p:spPr bwMode="auto">
          <a:xfrm>
            <a:off x="304800" y="1453928"/>
            <a:ext cx="8330344" cy="540407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Work = force x distance moved in </a:t>
            </a:r>
            <a:br>
              <a:rPr lang="en-GB" dirty="0" smtClean="0"/>
            </a:br>
            <a:r>
              <a:rPr lang="en-GB" dirty="0" smtClean="0"/>
              <a:t>direction of force</a:t>
            </a:r>
            <a:endParaRPr lang="en-GB" dirty="0"/>
          </a:p>
        </p:txBody>
      </p:sp>
      <p:pic>
        <p:nvPicPr>
          <p:cNvPr id="67585" name="Picture 1"/>
          <p:cNvPicPr>
            <a:picLocks noChangeAspect="1" noChangeArrowheads="1"/>
          </p:cNvPicPr>
          <p:nvPr/>
        </p:nvPicPr>
        <p:blipFill>
          <a:blip r:embed="rId2" cstate="print"/>
          <a:srcRect/>
          <a:stretch>
            <a:fillRect/>
          </a:stretch>
        </p:blipFill>
        <p:spPr bwMode="auto">
          <a:xfrm>
            <a:off x="27850" y="2490788"/>
            <a:ext cx="8946295" cy="33004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F=MA</a:t>
            </a:r>
            <a:endParaRPr lang="en-GB" dirty="0"/>
          </a:p>
        </p:txBody>
      </p:sp>
      <p:sp>
        <p:nvSpPr>
          <p:cNvPr id="4" name="Content Placeholder 3"/>
          <p:cNvSpPr>
            <a:spLocks noGrp="1"/>
          </p:cNvSpPr>
          <p:nvPr>
            <p:ph idx="1"/>
          </p:nvPr>
        </p:nvSpPr>
        <p:spPr/>
        <p:txBody>
          <a:bodyPr/>
          <a:lstStyle/>
          <a:p>
            <a:r>
              <a:rPr lang="en-GB" dirty="0" smtClean="0"/>
              <a:t>See </a:t>
            </a:r>
            <a:r>
              <a:rPr lang="en-GB" dirty="0" err="1" smtClean="0"/>
              <a:t>bbc</a:t>
            </a:r>
            <a:r>
              <a:rPr lang="en-GB" dirty="0" smtClean="0"/>
              <a:t> </a:t>
            </a:r>
            <a:r>
              <a:rPr lang="en-GB" dirty="0" err="1" smtClean="0"/>
              <a:t>bitesize</a:t>
            </a:r>
            <a:r>
              <a:rPr lang="en-GB" dirty="0" smtClean="0"/>
              <a:t> additional science </a:t>
            </a:r>
            <a:r>
              <a:rPr lang="en-GB" dirty="0" err="1" smtClean="0"/>
              <a:t>aqa</a:t>
            </a:r>
            <a:r>
              <a:rPr lang="en-GB" dirty="0" smtClean="0"/>
              <a:t> physics </a:t>
            </a:r>
          </a:p>
          <a:p>
            <a:r>
              <a:rPr lang="en-GB" dirty="0" smtClean="0"/>
              <a:t>Forces and motion</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a:bodyPr>
          <a:lstStyle/>
          <a:p>
            <a:r>
              <a:rPr lang="en-GB" dirty="0" smtClean="0"/>
              <a:t>Elastic potential energy is stored in an object when a force change its shape</a:t>
            </a:r>
            <a:endParaRPr lang="en-GB" dirty="0"/>
          </a:p>
        </p:txBody>
      </p:sp>
      <p:pic>
        <p:nvPicPr>
          <p:cNvPr id="66561" name="Picture 1"/>
          <p:cNvPicPr>
            <a:picLocks noChangeAspect="1" noChangeArrowheads="1"/>
          </p:cNvPicPr>
          <p:nvPr/>
        </p:nvPicPr>
        <p:blipFill>
          <a:blip r:embed="rId2" cstate="print"/>
          <a:srcRect/>
          <a:stretch>
            <a:fillRect/>
          </a:stretch>
        </p:blipFill>
        <p:spPr bwMode="auto">
          <a:xfrm>
            <a:off x="304800" y="3848100"/>
            <a:ext cx="2590800" cy="2590800"/>
          </a:xfrm>
          <a:prstGeom prst="rect">
            <a:avLst/>
          </a:prstGeom>
          <a:noFill/>
          <a:ln w="9525">
            <a:noFill/>
            <a:miter lim="800000"/>
            <a:headEnd/>
            <a:tailEnd/>
          </a:ln>
        </p:spPr>
      </p:pic>
      <p:pic>
        <p:nvPicPr>
          <p:cNvPr id="66562" name="Picture 2"/>
          <p:cNvPicPr>
            <a:picLocks noChangeAspect="1" noChangeArrowheads="1"/>
          </p:cNvPicPr>
          <p:nvPr/>
        </p:nvPicPr>
        <p:blipFill>
          <a:blip r:embed="rId3" cstate="print"/>
          <a:srcRect/>
          <a:stretch>
            <a:fillRect/>
          </a:stretch>
        </p:blipFill>
        <p:spPr bwMode="auto">
          <a:xfrm>
            <a:off x="4724400" y="3171825"/>
            <a:ext cx="4286250" cy="36861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Kinetic energy depends on speed and mass</a:t>
            </a:r>
            <a:endParaRPr lang="en-GB" dirty="0"/>
          </a:p>
        </p:txBody>
      </p:sp>
      <p:pic>
        <p:nvPicPr>
          <p:cNvPr id="65537" name="Picture 1"/>
          <p:cNvPicPr>
            <a:picLocks noChangeAspect="1" noChangeArrowheads="1"/>
          </p:cNvPicPr>
          <p:nvPr/>
        </p:nvPicPr>
        <p:blipFill>
          <a:blip r:embed="rId2" cstate="print"/>
          <a:srcRect/>
          <a:stretch>
            <a:fillRect/>
          </a:stretch>
        </p:blipFill>
        <p:spPr bwMode="auto">
          <a:xfrm>
            <a:off x="1163656" y="1847849"/>
            <a:ext cx="6532543" cy="481956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Kinetic energy= ½ x mass x speed</a:t>
            </a:r>
            <a:endParaRPr lang="en-GB" dirty="0"/>
          </a:p>
        </p:txBody>
      </p:sp>
      <p:sp>
        <p:nvSpPr>
          <p:cNvPr id="3" name="Content Placeholder 2"/>
          <p:cNvSpPr>
            <a:spLocks noGrp="1"/>
          </p:cNvSpPr>
          <p:nvPr>
            <p:ph idx="1"/>
          </p:nvPr>
        </p:nvSpPr>
        <p:spPr/>
        <p:txBody>
          <a:bodyPr/>
          <a:lstStyle/>
          <a:p>
            <a:r>
              <a:rPr lang="en-GB" dirty="0" err="1" smtClean="0"/>
              <a:t>Bbc</a:t>
            </a:r>
            <a:r>
              <a:rPr lang="en-GB" dirty="0" smtClean="0"/>
              <a:t> </a:t>
            </a:r>
            <a:r>
              <a:rPr lang="en-GB" dirty="0" err="1" smtClean="0"/>
              <a:t>bitesize</a:t>
            </a:r>
            <a:endParaRPr lang="en-GB" dirty="0" smtClean="0"/>
          </a:p>
          <a:p>
            <a:r>
              <a:rPr lang="en-GB" dirty="0" smtClean="0">
                <a:hlinkClick r:id="rId2"/>
              </a:rPr>
              <a:t>Science</a:t>
            </a:r>
            <a:r>
              <a:rPr lang="en-GB" dirty="0" smtClean="0"/>
              <a:t> &gt; </a:t>
            </a:r>
            <a:r>
              <a:rPr lang="en-GB" dirty="0" smtClean="0">
                <a:hlinkClick r:id="rId3"/>
              </a:rPr>
              <a:t>Additional Science (AQA)</a:t>
            </a:r>
            <a:r>
              <a:rPr lang="en-GB" dirty="0" smtClean="0"/>
              <a:t> &gt; </a:t>
            </a:r>
            <a:r>
              <a:rPr lang="en-GB" dirty="0" smtClean="0">
                <a:hlinkClick r:id="rId4"/>
              </a:rPr>
              <a:t>Forces and motion</a:t>
            </a:r>
            <a:r>
              <a:rPr lang="en-GB" dirty="0" smtClean="0"/>
              <a:t> &gt; Kinetic energy</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r>
              <a:rPr lang="en-GB" dirty="0" smtClean="0"/>
              <a:t>Momentum=mass x velocity</a:t>
            </a:r>
            <a:br>
              <a:rPr lang="en-GB" dirty="0" smtClean="0"/>
            </a:br>
            <a:r>
              <a:rPr lang="en-GB" dirty="0" smtClean="0"/>
              <a:t>Momentum has both magnitude</a:t>
            </a:r>
            <a:br>
              <a:rPr lang="en-GB" dirty="0" smtClean="0"/>
            </a:br>
            <a:r>
              <a:rPr lang="en-GB" dirty="0" smtClean="0"/>
              <a:t>And direction</a:t>
            </a:r>
            <a:endParaRPr lang="en-GB" dirty="0"/>
          </a:p>
        </p:txBody>
      </p:sp>
      <p:pic>
        <p:nvPicPr>
          <p:cNvPr id="90113" name="Picture 1"/>
          <p:cNvPicPr>
            <a:picLocks noChangeAspect="1" noChangeArrowheads="1"/>
          </p:cNvPicPr>
          <p:nvPr/>
        </p:nvPicPr>
        <p:blipFill>
          <a:blip r:embed="rId2" cstate="print"/>
          <a:srcRect/>
          <a:stretch>
            <a:fillRect/>
          </a:stretch>
        </p:blipFill>
        <p:spPr bwMode="auto">
          <a:xfrm>
            <a:off x="2819400" y="3352800"/>
            <a:ext cx="2667000" cy="30194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533401" y="0"/>
            <a:ext cx="7239000" cy="3645049"/>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152400" y="3733800"/>
            <a:ext cx="8109626" cy="3124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normAutofit fontScale="90000"/>
          </a:bodyPr>
          <a:lstStyle/>
          <a:p>
            <a:r>
              <a:rPr lang="en-GB" dirty="0" smtClean="0"/>
              <a:t>When  a force acts on a body a change in momentum occurs</a:t>
            </a:r>
            <a:br>
              <a:rPr lang="en-GB" dirty="0" smtClean="0"/>
            </a:br>
            <a:r>
              <a:rPr lang="en-GB" dirty="0" smtClean="0"/>
              <a:t>Momentum is conserved in any collision/explosion provided no external forces act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GB" dirty="0" smtClean="0"/>
              <a:t>Know how to:</a:t>
            </a:r>
            <a:br>
              <a:rPr lang="en-GB" dirty="0" smtClean="0"/>
            </a:br>
            <a:r>
              <a:rPr lang="en-GB" dirty="0" smtClean="0"/>
              <a:t>Read distance - time graphs</a:t>
            </a:r>
            <a:br>
              <a:rPr lang="en-GB" dirty="0" smtClean="0"/>
            </a:br>
            <a:r>
              <a:rPr lang="en-GB" dirty="0" smtClean="0"/>
              <a:t/>
            </a:r>
            <a:br>
              <a:rPr lang="en-GB" dirty="0" smtClean="0"/>
            </a:br>
            <a:endParaRPr lang="en-GB" dirty="0"/>
          </a:p>
        </p:txBody>
      </p:sp>
      <p:pic>
        <p:nvPicPr>
          <p:cNvPr id="63490" name="Picture 2" descr="http://www.golfranger.co.uk/images/distance_time.gif"/>
          <p:cNvPicPr>
            <a:picLocks noChangeAspect="1" noChangeArrowheads="1"/>
          </p:cNvPicPr>
          <p:nvPr/>
        </p:nvPicPr>
        <p:blipFill>
          <a:blip r:embed="rId2" cstate="print"/>
          <a:srcRect/>
          <a:stretch>
            <a:fillRect/>
          </a:stretch>
        </p:blipFill>
        <p:spPr bwMode="auto">
          <a:xfrm>
            <a:off x="838200" y="1656443"/>
            <a:ext cx="7162800" cy="520155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r>
              <a:rPr lang="en-GB" dirty="0" smtClean="0"/>
              <a:t>To use the idea of momentum to explain safety features</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Force = change in momentum/ time taken</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GB" dirty="0" smtClean="0"/>
              <a:t>How materials become charged by friction</a:t>
            </a:r>
            <a:br>
              <a:rPr lang="en-GB" dirty="0" smtClean="0"/>
            </a:b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92562"/>
          </a:xfrm>
        </p:spPr>
        <p:txBody>
          <a:bodyPr>
            <a:normAutofit/>
          </a:bodyPr>
          <a:lstStyle/>
          <a:p>
            <a:r>
              <a:rPr lang="en-GB" dirty="0" smtClean="0"/>
              <a:t>Electrically charged bodies exert forces on each other;</a:t>
            </a:r>
            <a:br>
              <a:rPr lang="en-GB" dirty="0" smtClean="0"/>
            </a:br>
            <a:r>
              <a:rPr lang="en-GB" dirty="0" smtClean="0"/>
              <a:t>LIKE CHARGES REPEL</a:t>
            </a:r>
            <a:br>
              <a:rPr lang="en-GB" dirty="0" smtClean="0"/>
            </a:br>
            <a:r>
              <a:rPr lang="en-GB" dirty="0" smtClean="0"/>
              <a:t>UNLIKE CHARGES ATTRACT</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GB" dirty="0" smtClean="0"/>
              <a:t>Van de </a:t>
            </a:r>
            <a:r>
              <a:rPr lang="en-GB" dirty="0" err="1" smtClean="0"/>
              <a:t>Graaff</a:t>
            </a:r>
            <a:r>
              <a:rPr lang="en-GB" dirty="0" smtClean="0"/>
              <a:t> generator</a:t>
            </a:r>
            <a:br>
              <a:rPr lang="en-GB" dirty="0" smtClean="0"/>
            </a:br>
            <a:endParaRPr lang="en-GB" dirty="0"/>
          </a:p>
        </p:txBody>
      </p:sp>
      <p:pic>
        <p:nvPicPr>
          <p:cNvPr id="83969" name="Picture 1"/>
          <p:cNvPicPr>
            <a:picLocks noChangeAspect="1" noChangeArrowheads="1"/>
          </p:cNvPicPr>
          <p:nvPr/>
        </p:nvPicPr>
        <p:blipFill>
          <a:blip r:embed="rId2" cstate="print"/>
          <a:srcRect/>
          <a:stretch>
            <a:fillRect/>
          </a:stretch>
        </p:blipFill>
        <p:spPr bwMode="auto">
          <a:xfrm>
            <a:off x="2057400" y="2362200"/>
            <a:ext cx="5419725" cy="41814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srcRect/>
          <a:stretch>
            <a:fillRect/>
          </a:stretch>
        </p:blipFill>
        <p:spPr bwMode="auto">
          <a:xfrm>
            <a:off x="1066800" y="0"/>
            <a:ext cx="7410656" cy="674510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Simple diagrams showing how a lightning conductor works</a:t>
            </a:r>
            <a:endParaRPr lang="en-GB" dirty="0"/>
          </a:p>
        </p:txBody>
      </p:sp>
      <p:sp>
        <p:nvSpPr>
          <p:cNvPr id="4" name="Rectangle 3"/>
          <p:cNvSpPr/>
          <p:nvPr/>
        </p:nvSpPr>
        <p:spPr>
          <a:xfrm>
            <a:off x="2286000" y="1524000"/>
            <a:ext cx="4572000" cy="2031325"/>
          </a:xfrm>
          <a:prstGeom prst="rect">
            <a:avLst/>
          </a:prstGeom>
        </p:spPr>
        <p:txBody>
          <a:bodyPr>
            <a:spAutoFit/>
          </a:bodyPr>
          <a:lstStyle/>
          <a:p>
            <a:r>
              <a:rPr lang="en-GB" dirty="0" smtClean="0"/>
              <a:t>Lightning conductors work to protect tall buildings from lightning strike. This is by providing an easier path for current to flow to the earth other than through the building. It consists of a thick copper strip of very low resistance connected to a large metal plate deep in the damp earth.</a:t>
            </a:r>
            <a:endParaRPr lang="en-GB" dirty="0"/>
          </a:p>
        </p:txBody>
      </p:sp>
      <p:pic>
        <p:nvPicPr>
          <p:cNvPr id="82946" name="Picture 2"/>
          <p:cNvPicPr>
            <a:picLocks noChangeAspect="1" noChangeArrowheads="1"/>
          </p:cNvPicPr>
          <p:nvPr/>
        </p:nvPicPr>
        <p:blipFill>
          <a:blip r:embed="rId2" cstate="print"/>
          <a:srcRect/>
          <a:stretch>
            <a:fillRect/>
          </a:stretch>
        </p:blipFill>
        <p:spPr bwMode="auto">
          <a:xfrm>
            <a:off x="2819400" y="4114800"/>
            <a:ext cx="319087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a photocopier works</a:t>
            </a:r>
            <a:endParaRPr lang="en-GB" dirty="0"/>
          </a:p>
        </p:txBody>
      </p:sp>
      <p:pic>
        <p:nvPicPr>
          <p:cNvPr id="81921" name="Picture 1"/>
          <p:cNvPicPr>
            <a:picLocks noChangeAspect="1" noChangeArrowheads="1"/>
          </p:cNvPicPr>
          <p:nvPr/>
        </p:nvPicPr>
        <p:blipFill>
          <a:blip r:embed="rId2" cstate="print"/>
          <a:srcRect/>
          <a:stretch>
            <a:fillRect/>
          </a:stretch>
        </p:blipFill>
        <p:spPr bwMode="auto">
          <a:xfrm>
            <a:off x="468923" y="1200150"/>
            <a:ext cx="8235461"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 smoke precipitator works</a:t>
            </a:r>
            <a:endParaRPr lang="en-GB" dirty="0"/>
          </a:p>
        </p:txBody>
      </p:sp>
      <p:pic>
        <p:nvPicPr>
          <p:cNvPr id="80897" name="Picture 1"/>
          <p:cNvPicPr>
            <a:picLocks noChangeAspect="1" noChangeArrowheads="1"/>
          </p:cNvPicPr>
          <p:nvPr/>
        </p:nvPicPr>
        <p:blipFill>
          <a:blip r:embed="rId2" cstate="print"/>
          <a:srcRect/>
          <a:stretch>
            <a:fillRect/>
          </a:stretch>
        </p:blipFill>
        <p:spPr bwMode="auto">
          <a:xfrm>
            <a:off x="1371600" y="1757362"/>
            <a:ext cx="6246201" cy="48720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90600" y="63781"/>
            <a:ext cx="7086600" cy="66588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velocity – time graphs</a:t>
            </a:r>
            <a:endParaRPr lang="en-GB" dirty="0"/>
          </a:p>
        </p:txBody>
      </p:sp>
      <p:pic>
        <p:nvPicPr>
          <p:cNvPr id="59394" name="Picture 2" descr="http://www.bbc.co.uk/schools/gcsebitesize/science/images/ph_forces02.gif"/>
          <p:cNvPicPr>
            <a:picLocks noChangeAspect="1" noChangeArrowheads="1"/>
          </p:cNvPicPr>
          <p:nvPr/>
        </p:nvPicPr>
        <p:blipFill>
          <a:blip r:embed="rId2" cstate="print"/>
          <a:srcRect/>
          <a:stretch>
            <a:fillRect/>
          </a:stretch>
        </p:blipFill>
        <p:spPr bwMode="auto">
          <a:xfrm>
            <a:off x="685800" y="1371600"/>
            <a:ext cx="6934200" cy="534162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GB" dirty="0" smtClean="0"/>
              <a:t>To interpret and draw circuit diagrams using standard symbols</a:t>
            </a:r>
            <a:br>
              <a:rPr lang="en-GB" dirty="0" smtClean="0"/>
            </a:br>
            <a:endParaRPr lang="en-GB" dirty="0"/>
          </a:p>
        </p:txBody>
      </p:sp>
      <p:pic>
        <p:nvPicPr>
          <p:cNvPr id="79873" name="Picture 1"/>
          <p:cNvPicPr>
            <a:picLocks noChangeAspect="1" noChangeArrowheads="1"/>
          </p:cNvPicPr>
          <p:nvPr/>
        </p:nvPicPr>
        <p:blipFill>
          <a:blip r:embed="rId2" cstate="print"/>
          <a:srcRect/>
          <a:stretch>
            <a:fillRect/>
          </a:stretch>
        </p:blipFill>
        <p:spPr bwMode="auto">
          <a:xfrm>
            <a:off x="1371600" y="1638299"/>
            <a:ext cx="5791200" cy="5159931"/>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 of series and parallel</a:t>
            </a:r>
            <a:endParaRPr lang="en-GB" dirty="0"/>
          </a:p>
        </p:txBody>
      </p:sp>
      <p:pic>
        <p:nvPicPr>
          <p:cNvPr id="78850" name="Picture 2"/>
          <p:cNvPicPr>
            <a:picLocks noChangeAspect="1" noChangeArrowheads="1"/>
          </p:cNvPicPr>
          <p:nvPr/>
        </p:nvPicPr>
        <p:blipFill>
          <a:blip r:embed="rId2" cstate="print"/>
          <a:srcRect/>
          <a:stretch>
            <a:fillRect/>
          </a:stretch>
        </p:blipFill>
        <p:spPr bwMode="auto">
          <a:xfrm>
            <a:off x="0" y="1160370"/>
            <a:ext cx="3657600" cy="3859306"/>
          </a:xfrm>
          <a:prstGeom prst="rect">
            <a:avLst/>
          </a:prstGeom>
          <a:noFill/>
          <a:ln w="9525">
            <a:noFill/>
            <a:miter lim="800000"/>
            <a:headEnd/>
            <a:tailEnd/>
          </a:ln>
        </p:spPr>
      </p:pic>
      <p:pic>
        <p:nvPicPr>
          <p:cNvPr id="78851" name="Picture 3"/>
          <p:cNvPicPr>
            <a:picLocks noChangeAspect="1" noChangeArrowheads="1"/>
          </p:cNvPicPr>
          <p:nvPr/>
        </p:nvPicPr>
        <p:blipFill>
          <a:blip r:embed="rId3" cstate="print"/>
          <a:srcRect/>
          <a:stretch>
            <a:fillRect/>
          </a:stretch>
        </p:blipFill>
        <p:spPr bwMode="auto">
          <a:xfrm>
            <a:off x="4800600" y="1229962"/>
            <a:ext cx="3181350" cy="348491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r>
              <a:rPr lang="en-GB" dirty="0" smtClean="0"/>
              <a:t>graphs for a resistor at constant temperature, a filament lamp and a Diode</a:t>
            </a:r>
            <a:br>
              <a:rPr lang="en-GB" dirty="0" smtClean="0"/>
            </a:b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Resistance graphs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6172200" y="2133600"/>
            <a:ext cx="2971800" cy="2971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1143000"/>
            <a:ext cx="3333750" cy="30099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886200" y="3810000"/>
            <a:ext cx="2800350" cy="267652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3200401" y="1676400"/>
            <a:ext cx="3440584" cy="209550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457200" y="4191000"/>
            <a:ext cx="3305175" cy="2486025"/>
          </a:xfrm>
          <a:prstGeom prst="rect">
            <a:avLst/>
          </a:prstGeom>
          <a:noFill/>
          <a:ln w="9525">
            <a:noFill/>
            <a:miter lim="800000"/>
            <a:headEnd/>
            <a:tailEnd/>
          </a:ln>
        </p:spPr>
      </p:pic>
      <p:sp>
        <p:nvSpPr>
          <p:cNvPr id="8" name="Rectangle 7"/>
          <p:cNvSpPr/>
          <p:nvPr/>
        </p:nvSpPr>
        <p:spPr>
          <a:xfrm>
            <a:off x="2590800" y="64008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GB" dirty="0" smtClean="0"/>
              <a:t>Potential difference (V)=current(A) X resistance(Ohms)</a:t>
            </a:r>
            <a:br>
              <a:rPr lang="en-GB" dirty="0" smtClean="0"/>
            </a:br>
            <a:r>
              <a:rPr lang="en-GB" dirty="0" smtClean="0"/>
              <a:t>V=IR</a:t>
            </a:r>
            <a:endParaRPr lang="en-GB" dirty="0"/>
          </a:p>
        </p:txBody>
      </p:sp>
      <p:sp>
        <p:nvSpPr>
          <p:cNvPr id="3" name="Content Placeholder 2"/>
          <p:cNvSpPr>
            <a:spLocks noGrp="1"/>
          </p:cNvSpPr>
          <p:nvPr>
            <p:ph sz="half" idx="1"/>
          </p:nvPr>
        </p:nvSpPr>
        <p:spPr>
          <a:xfrm>
            <a:off x="457200" y="2209800"/>
            <a:ext cx="4572000" cy="3916363"/>
          </a:xfrm>
        </p:spPr>
        <p:txBody>
          <a:bodyPr>
            <a:normAutofit fontScale="92500" lnSpcReduction="20000"/>
          </a:bodyPr>
          <a:lstStyle/>
          <a:p>
            <a:r>
              <a:rPr lang="en-GB" dirty="0" smtClean="0"/>
              <a:t>Pd      Current       resistance</a:t>
            </a:r>
          </a:p>
          <a:p>
            <a:r>
              <a:rPr lang="en-GB" dirty="0" smtClean="0"/>
              <a:t>2v        ..........            2 ohms</a:t>
            </a:r>
          </a:p>
          <a:p>
            <a:r>
              <a:rPr lang="en-GB" dirty="0" smtClean="0"/>
              <a:t>.........      1.5 amps   2 ohms</a:t>
            </a:r>
          </a:p>
          <a:p>
            <a:r>
              <a:rPr lang="en-GB" dirty="0" smtClean="0"/>
              <a:t>4v           2 amps        ..........</a:t>
            </a:r>
          </a:p>
          <a:p>
            <a:r>
              <a:rPr lang="en-GB" dirty="0" smtClean="0"/>
              <a:t>..........   3 amps         2 ohms</a:t>
            </a:r>
            <a:endParaRPr lang="en-GB" dirty="0"/>
          </a:p>
        </p:txBody>
      </p:sp>
      <p:sp>
        <p:nvSpPr>
          <p:cNvPr id="4" name="Content Placeholder 3"/>
          <p:cNvSpPr>
            <a:spLocks noGrp="1"/>
          </p:cNvSpPr>
          <p:nvPr>
            <p:ph sz="half" idx="2"/>
          </p:nvPr>
        </p:nvSpPr>
        <p:spPr>
          <a:xfrm>
            <a:off x="5105400" y="2209800"/>
            <a:ext cx="3581400" cy="3916363"/>
          </a:xfrm>
        </p:spPr>
        <p:txBody>
          <a:bodyPr>
            <a:normAutofit fontScale="92500" lnSpcReduction="20000"/>
          </a:bodyPr>
          <a:lstStyle/>
          <a:p>
            <a:r>
              <a:rPr lang="en-GB" dirty="0" smtClean="0"/>
              <a:t>A </a:t>
            </a:r>
            <a:r>
              <a:rPr lang="en-GB" dirty="0" err="1" smtClean="0"/>
              <a:t>p.d</a:t>
            </a:r>
            <a:r>
              <a:rPr lang="en-GB" dirty="0" smtClean="0"/>
              <a:t>. of 4v is applied to two resistors (6 ohms and 2 ohms) connected in series</a:t>
            </a:r>
          </a:p>
          <a:p>
            <a:r>
              <a:rPr lang="en-GB" dirty="0" smtClean="0"/>
              <a:t>What is</a:t>
            </a:r>
          </a:p>
          <a:p>
            <a:r>
              <a:rPr lang="en-GB" dirty="0" smtClean="0"/>
              <a:t>1. the combined resistance</a:t>
            </a:r>
          </a:p>
          <a:p>
            <a:r>
              <a:rPr lang="en-GB" dirty="0" smtClean="0"/>
              <a:t>2.the current flowing</a:t>
            </a:r>
          </a:p>
          <a:p>
            <a:r>
              <a:rPr lang="en-GB" dirty="0" smtClean="0"/>
              <a:t>3. the </a:t>
            </a:r>
            <a:r>
              <a:rPr lang="en-GB" dirty="0" err="1" smtClean="0"/>
              <a:t>p.d</a:t>
            </a:r>
            <a:r>
              <a:rPr lang="en-GB" dirty="0" smtClean="0"/>
              <a:t>. across the 6 ohm resistor</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554162"/>
          </a:xfrm>
        </p:spPr>
        <p:txBody>
          <a:bodyPr>
            <a:normAutofit fontScale="90000"/>
          </a:bodyPr>
          <a:lstStyle/>
          <a:p>
            <a:r>
              <a:rPr lang="en-GB" sz="2200" dirty="0" smtClean="0"/>
              <a:t>A </a:t>
            </a:r>
            <a:r>
              <a:rPr lang="en-GB" sz="2200" dirty="0" err="1" smtClean="0"/>
              <a:t>p.d</a:t>
            </a:r>
            <a:r>
              <a:rPr lang="en-GB" sz="2200" dirty="0" smtClean="0"/>
              <a:t>. of 4v is applied to two resistors (6 ohms and 2 ohms) connected in series - What is</a:t>
            </a:r>
            <a:br>
              <a:rPr lang="en-GB" sz="2200" dirty="0" smtClean="0"/>
            </a:br>
            <a:r>
              <a:rPr lang="en-GB" sz="2200" dirty="0" smtClean="0"/>
              <a:t>1. the combined resistance</a:t>
            </a:r>
            <a:br>
              <a:rPr lang="en-GB" sz="2200" dirty="0" smtClean="0"/>
            </a:br>
            <a:r>
              <a:rPr lang="en-GB" sz="2200" dirty="0" smtClean="0"/>
              <a:t>2.the current flowing</a:t>
            </a:r>
            <a:br>
              <a:rPr lang="en-GB" sz="2200" dirty="0" smtClean="0"/>
            </a:br>
            <a:r>
              <a:rPr lang="en-GB" sz="2200" dirty="0" smtClean="0"/>
              <a:t>3. the </a:t>
            </a:r>
            <a:r>
              <a:rPr lang="en-GB" sz="2200" dirty="0" err="1" smtClean="0"/>
              <a:t>p.d</a:t>
            </a:r>
            <a:r>
              <a:rPr lang="en-GB" sz="2200" dirty="0" smtClean="0"/>
              <a:t>. across the 6 ohm resistor</a:t>
            </a:r>
            <a:r>
              <a:rPr lang="en-GB" dirty="0" smtClean="0"/>
              <a:t/>
            </a:r>
            <a:br>
              <a:rPr lang="en-GB" dirty="0" smtClean="0"/>
            </a:br>
            <a:endParaRPr lang="en-GB" dirty="0"/>
          </a:p>
        </p:txBody>
      </p:sp>
      <p:sp>
        <p:nvSpPr>
          <p:cNvPr id="6" name="Content Placeholder 5"/>
          <p:cNvSpPr>
            <a:spLocks noGrp="1"/>
          </p:cNvSpPr>
          <p:nvPr>
            <p:ph idx="1"/>
          </p:nvPr>
        </p:nvSpPr>
        <p:spPr>
          <a:xfrm>
            <a:off x="457200" y="1905000"/>
            <a:ext cx="8229600" cy="4221163"/>
          </a:xfrm>
        </p:spPr>
        <p:txBody>
          <a:bodyPr>
            <a:normAutofit fontScale="92500" lnSpcReduction="20000"/>
          </a:bodyPr>
          <a:lstStyle/>
          <a:p>
            <a:r>
              <a:rPr lang="en-GB" dirty="0" smtClean="0"/>
              <a:t>Pd      Current       resistance</a:t>
            </a:r>
          </a:p>
          <a:p>
            <a:r>
              <a:rPr lang="en-GB" dirty="0" smtClean="0"/>
              <a:t>2v        </a:t>
            </a:r>
            <a:r>
              <a:rPr lang="en-GB" b="1" dirty="0" smtClean="0"/>
              <a:t>.I amp           </a:t>
            </a:r>
            <a:r>
              <a:rPr lang="en-GB" dirty="0" smtClean="0"/>
              <a:t>2 ohms</a:t>
            </a:r>
          </a:p>
          <a:p>
            <a:r>
              <a:rPr lang="en-GB" b="1" dirty="0" smtClean="0"/>
              <a:t>.3v     </a:t>
            </a:r>
            <a:r>
              <a:rPr lang="en-GB" dirty="0" smtClean="0"/>
              <a:t>1.5 amps   2 ohms</a:t>
            </a:r>
          </a:p>
          <a:p>
            <a:r>
              <a:rPr lang="en-GB" dirty="0" smtClean="0"/>
              <a:t>4v           2 amps        </a:t>
            </a:r>
            <a:r>
              <a:rPr lang="en-GB" b="1" dirty="0" smtClean="0"/>
              <a:t>2 ohms</a:t>
            </a:r>
          </a:p>
          <a:p>
            <a:r>
              <a:rPr lang="en-GB" b="1" dirty="0" smtClean="0"/>
              <a:t>.6 v   </a:t>
            </a:r>
            <a:r>
              <a:rPr lang="en-GB" dirty="0" smtClean="0"/>
              <a:t>3 amps         2 ohms</a:t>
            </a:r>
          </a:p>
          <a:p>
            <a:endParaRPr lang="en-GB" dirty="0" smtClean="0"/>
          </a:p>
          <a:p>
            <a:r>
              <a:rPr lang="en-GB" dirty="0" smtClean="0"/>
              <a:t>1. 6 + 2 = 8 ohms (NB only in series circuits)</a:t>
            </a:r>
          </a:p>
          <a:p>
            <a:r>
              <a:rPr lang="en-GB" dirty="0" smtClean="0"/>
              <a:t>2. I = V/R = 4/8 = 0.5 amps</a:t>
            </a:r>
          </a:p>
          <a:p>
            <a:r>
              <a:rPr lang="en-GB" dirty="0" smtClean="0"/>
              <a:t>3. V = IR = 0.5 x 6 = 3V</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fontScale="90000"/>
          </a:bodyPr>
          <a:lstStyle/>
          <a:p>
            <a:r>
              <a:rPr lang="en-GB" dirty="0" smtClean="0"/>
              <a:t>For components connected in </a:t>
            </a:r>
            <a:r>
              <a:rPr lang="en-GB" b="1" dirty="0" smtClean="0"/>
              <a:t>series</a:t>
            </a:r>
            <a:br>
              <a:rPr lang="en-GB" b="1" dirty="0" smtClean="0"/>
            </a:br>
            <a:r>
              <a:rPr lang="en-GB" dirty="0" smtClean="0"/>
              <a:t>The total resistance is the sum of the resistance of each component</a:t>
            </a:r>
            <a:br>
              <a:rPr lang="en-GB" dirty="0" smtClean="0"/>
            </a:br>
            <a:r>
              <a:rPr lang="en-GB" dirty="0" smtClean="0"/>
              <a:t>There is the same current through each component</a:t>
            </a:r>
            <a:br>
              <a:rPr lang="en-GB" dirty="0" smtClean="0"/>
            </a:br>
            <a:r>
              <a:rPr lang="en-GB" dirty="0" smtClean="0"/>
              <a:t>The total pd of the supply is shared between the components</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Series circuit</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304800" y="1524001"/>
            <a:ext cx="3682397" cy="3657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00600" y="2286000"/>
            <a:ext cx="3771900" cy="28289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rmAutofit fontScale="90000"/>
          </a:bodyPr>
          <a:lstStyle/>
          <a:p>
            <a:r>
              <a:rPr lang="en-GB" dirty="0" smtClean="0"/>
              <a:t>For components in connected in parallel</a:t>
            </a:r>
            <a:br>
              <a:rPr lang="en-GB" dirty="0" smtClean="0"/>
            </a:br>
            <a:r>
              <a:rPr lang="en-GB" dirty="0" smtClean="0"/>
              <a:t>The pd across each component is the same</a:t>
            </a:r>
            <a:br>
              <a:rPr lang="en-GB" dirty="0" smtClean="0"/>
            </a:br>
            <a:r>
              <a:rPr lang="en-GB" dirty="0" smtClean="0"/>
              <a:t>The total current through the whole circuit is the sum of the currents through the separate components</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Parallel circuit</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457200" y="1349572"/>
            <a:ext cx="4191000" cy="456545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876800" y="1440026"/>
            <a:ext cx="3352800" cy="41797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ev.physicslab.org/img/d1196ba0-b7d1-43fc-9a89-e12f4262115a.gif"/>
          <p:cNvPicPr>
            <a:picLocks noChangeAspect="1" noChangeArrowheads="1"/>
          </p:cNvPicPr>
          <p:nvPr/>
        </p:nvPicPr>
        <p:blipFill>
          <a:blip r:embed="rId2" cstate="print"/>
          <a:srcRect/>
          <a:stretch>
            <a:fillRect/>
          </a:stretch>
        </p:blipFill>
        <p:spPr bwMode="auto">
          <a:xfrm>
            <a:off x="914400" y="990600"/>
            <a:ext cx="7391400" cy="450491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2"/>
          </a:xfrm>
        </p:spPr>
        <p:txBody>
          <a:bodyPr>
            <a:normAutofit fontScale="90000"/>
          </a:bodyPr>
          <a:lstStyle/>
          <a:p>
            <a:pPr lvl="0"/>
            <a:r>
              <a:rPr lang="en-GB" dirty="0" smtClean="0"/>
              <a:t>Cells and batteries supply current which always passes in the same direction. This is called direct current (dc)</a:t>
            </a:r>
            <a:br>
              <a:rPr lang="en-GB" dirty="0" smtClean="0"/>
            </a:br>
            <a:endParaRPr lang="en-GB" dirty="0"/>
          </a:p>
        </p:txBody>
      </p:sp>
      <p:pic>
        <p:nvPicPr>
          <p:cNvPr id="69633" name="Picture 1"/>
          <p:cNvPicPr>
            <a:picLocks noChangeAspect="1" noChangeArrowheads="1"/>
          </p:cNvPicPr>
          <p:nvPr/>
        </p:nvPicPr>
        <p:blipFill>
          <a:blip r:embed="rId2" cstate="print"/>
          <a:srcRect/>
          <a:stretch>
            <a:fillRect/>
          </a:stretch>
        </p:blipFill>
        <p:spPr bwMode="auto">
          <a:xfrm>
            <a:off x="1143000" y="3124200"/>
            <a:ext cx="7010400" cy="33909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667000" y="228600"/>
            <a:ext cx="3048000" cy="2851355"/>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a:stretch>
            <a:fillRect/>
          </a:stretch>
        </p:blipFill>
        <p:spPr bwMode="auto">
          <a:xfrm>
            <a:off x="1676400" y="3429000"/>
            <a:ext cx="4974669" cy="327986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a:normAutofit/>
          </a:bodyPr>
          <a:lstStyle/>
          <a:p>
            <a:r>
              <a:rPr lang="en-GB" dirty="0" smtClean="0"/>
              <a:t>An alternating current (ac) is one which is constantly changing direction. Mains electricity is an ac supply. In the UK it has a frequency of 50 cycles per second (50 hertz)</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33400" y="166589"/>
            <a:ext cx="3581400" cy="347025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038600" y="152400"/>
            <a:ext cx="3510064" cy="343693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676400" y="3924469"/>
            <a:ext cx="4648200" cy="2933531"/>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rmAutofit/>
          </a:bodyPr>
          <a:lstStyle/>
          <a:p>
            <a:pPr lvl="0"/>
            <a:r>
              <a:rPr lang="en-GB" dirty="0" smtClean="0"/>
              <a:t>UK mains supply is about 230 volts</a:t>
            </a:r>
            <a:br>
              <a:rPr lang="en-GB" dirty="0" smtClean="0"/>
            </a:br>
            <a:r>
              <a:rPr lang="en-GB" b="1" dirty="0" smtClean="0"/>
              <a:t>To determine the period and hence the frequency of a  supply from the diagrams of oscilloscope traces.</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GB" sz="3100" b="1" dirty="0" smtClean="0"/>
              <a:t>To find frequency    1 period is ~ 3.5 ms or 0.0035s</a:t>
            </a:r>
            <a:br>
              <a:rPr lang="en-GB" sz="3100" b="1" dirty="0" smtClean="0"/>
            </a:br>
            <a:r>
              <a:rPr lang="en-GB" sz="3100" b="1" dirty="0" smtClean="0"/>
              <a:t>Frequency = 1/0.0035=285 Hz</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1676400" y="1807991"/>
            <a:ext cx="6194345" cy="505000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frequency</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152400" y="1676400"/>
            <a:ext cx="2960914" cy="25908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048000" y="1752600"/>
            <a:ext cx="2819400" cy="246697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867400" y="1752600"/>
            <a:ext cx="2786743" cy="2438400"/>
          </a:xfrm>
          <a:prstGeom prst="rect">
            <a:avLst/>
          </a:prstGeom>
          <a:noFill/>
          <a:ln w="9525">
            <a:noFill/>
            <a:miter lim="800000"/>
            <a:headEnd/>
            <a:tailEnd/>
          </a:ln>
        </p:spPr>
      </p:pic>
      <p:sp>
        <p:nvSpPr>
          <p:cNvPr id="6" name="TextBox 5"/>
          <p:cNvSpPr txBox="1"/>
          <p:nvPr/>
        </p:nvSpPr>
        <p:spPr>
          <a:xfrm>
            <a:off x="990600" y="4495800"/>
            <a:ext cx="2006640" cy="369332"/>
          </a:xfrm>
          <a:prstGeom prst="rect">
            <a:avLst/>
          </a:prstGeom>
          <a:noFill/>
        </p:spPr>
        <p:txBody>
          <a:bodyPr wrap="none" rtlCol="0">
            <a:spAutoFit/>
          </a:bodyPr>
          <a:lstStyle/>
          <a:p>
            <a:r>
              <a:rPr lang="en-GB" dirty="0" smtClean="0"/>
              <a:t>Each division = 1ms</a:t>
            </a:r>
            <a:endParaRPr lang="en-GB" dirty="0"/>
          </a:p>
        </p:txBody>
      </p:sp>
      <p:sp>
        <p:nvSpPr>
          <p:cNvPr id="7" name="TextBox 6"/>
          <p:cNvSpPr txBox="1"/>
          <p:nvPr/>
        </p:nvSpPr>
        <p:spPr>
          <a:xfrm>
            <a:off x="3581400" y="4343400"/>
            <a:ext cx="2176558" cy="369332"/>
          </a:xfrm>
          <a:prstGeom prst="rect">
            <a:avLst/>
          </a:prstGeom>
          <a:noFill/>
        </p:spPr>
        <p:txBody>
          <a:bodyPr wrap="none" rtlCol="0">
            <a:spAutoFit/>
          </a:bodyPr>
          <a:lstStyle/>
          <a:p>
            <a:r>
              <a:rPr lang="en-GB" dirty="0" smtClean="0"/>
              <a:t>Each division = 10 ms</a:t>
            </a:r>
            <a:endParaRPr lang="en-GB" dirty="0"/>
          </a:p>
        </p:txBody>
      </p:sp>
      <p:sp>
        <p:nvSpPr>
          <p:cNvPr id="8" name="TextBox 7"/>
          <p:cNvSpPr txBox="1"/>
          <p:nvPr/>
        </p:nvSpPr>
        <p:spPr>
          <a:xfrm>
            <a:off x="6400800" y="4572000"/>
            <a:ext cx="2059538" cy="369332"/>
          </a:xfrm>
          <a:prstGeom prst="rect">
            <a:avLst/>
          </a:prstGeom>
          <a:noFill/>
        </p:spPr>
        <p:txBody>
          <a:bodyPr wrap="none" rtlCol="0">
            <a:spAutoFit/>
          </a:bodyPr>
          <a:lstStyle/>
          <a:p>
            <a:r>
              <a:rPr lang="en-GB" dirty="0" smtClean="0"/>
              <a:t>Each division = 5 ms</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609600" y="533400"/>
            <a:ext cx="2286000" cy="2000250"/>
          </a:xfrm>
          <a:prstGeom prst="rect">
            <a:avLst/>
          </a:prstGeom>
          <a:noFill/>
          <a:ln w="9525">
            <a:noFill/>
            <a:miter lim="800000"/>
            <a:headEnd/>
            <a:tailEnd/>
          </a:ln>
        </p:spPr>
      </p:pic>
      <p:sp>
        <p:nvSpPr>
          <p:cNvPr id="6" name="TextBox 5"/>
          <p:cNvSpPr txBox="1"/>
          <p:nvPr/>
        </p:nvSpPr>
        <p:spPr>
          <a:xfrm>
            <a:off x="3429000" y="1143000"/>
            <a:ext cx="2980496" cy="923330"/>
          </a:xfrm>
          <a:prstGeom prst="rect">
            <a:avLst/>
          </a:prstGeom>
          <a:noFill/>
        </p:spPr>
        <p:txBody>
          <a:bodyPr wrap="none" rtlCol="0">
            <a:spAutoFit/>
          </a:bodyPr>
          <a:lstStyle/>
          <a:p>
            <a:r>
              <a:rPr lang="en-GB" dirty="0" smtClean="0"/>
              <a:t>1 period is 4 x 1 = 4ms </a:t>
            </a:r>
          </a:p>
          <a:p>
            <a:r>
              <a:rPr lang="en-GB" dirty="0" smtClean="0"/>
              <a:t>4 ms = 0.004s</a:t>
            </a:r>
          </a:p>
          <a:p>
            <a:r>
              <a:rPr lang="en-GB" dirty="0" smtClean="0"/>
              <a:t>Frequency = 1/0.004 = 250 Hz</a:t>
            </a:r>
            <a:endParaRPr lang="en-GB" dirty="0"/>
          </a:p>
        </p:txBody>
      </p:sp>
      <p:pic>
        <p:nvPicPr>
          <p:cNvPr id="7" name="Picture 3"/>
          <p:cNvPicPr>
            <a:picLocks noChangeAspect="1" noChangeArrowheads="1"/>
          </p:cNvPicPr>
          <p:nvPr/>
        </p:nvPicPr>
        <p:blipFill>
          <a:blip r:embed="rId3" cstate="print"/>
          <a:srcRect/>
          <a:stretch>
            <a:fillRect/>
          </a:stretch>
        </p:blipFill>
        <p:spPr bwMode="auto">
          <a:xfrm>
            <a:off x="381000" y="2514601"/>
            <a:ext cx="2438400" cy="2133600"/>
          </a:xfrm>
          <a:prstGeom prst="rect">
            <a:avLst/>
          </a:prstGeom>
          <a:noFill/>
          <a:ln w="9525">
            <a:noFill/>
            <a:miter lim="800000"/>
            <a:headEnd/>
            <a:tailEnd/>
          </a:ln>
        </p:spPr>
      </p:pic>
      <p:sp>
        <p:nvSpPr>
          <p:cNvPr id="8" name="Rectangle 7"/>
          <p:cNvSpPr/>
          <p:nvPr/>
        </p:nvSpPr>
        <p:spPr>
          <a:xfrm>
            <a:off x="3048000" y="2971800"/>
            <a:ext cx="4572000" cy="923330"/>
          </a:xfrm>
          <a:prstGeom prst="rect">
            <a:avLst/>
          </a:prstGeom>
        </p:spPr>
        <p:txBody>
          <a:bodyPr>
            <a:spAutoFit/>
          </a:bodyPr>
          <a:lstStyle/>
          <a:p>
            <a:r>
              <a:rPr lang="en-GB" dirty="0" smtClean="0"/>
              <a:t>1 period is 4 x 10 = 40ms </a:t>
            </a:r>
          </a:p>
          <a:p>
            <a:r>
              <a:rPr lang="en-GB" dirty="0" smtClean="0"/>
              <a:t>4 ms = 0.04s</a:t>
            </a:r>
          </a:p>
          <a:p>
            <a:r>
              <a:rPr lang="en-GB" dirty="0" smtClean="0"/>
              <a:t>Frequency = 1/0.04 = 25 Hz</a:t>
            </a:r>
            <a:endParaRPr lang="en-GB" dirty="0"/>
          </a:p>
        </p:txBody>
      </p:sp>
      <p:pic>
        <p:nvPicPr>
          <p:cNvPr id="9" name="Picture 3"/>
          <p:cNvPicPr>
            <a:picLocks noChangeAspect="1" noChangeArrowheads="1"/>
          </p:cNvPicPr>
          <p:nvPr/>
        </p:nvPicPr>
        <p:blipFill>
          <a:blip r:embed="rId3" cstate="print"/>
          <a:srcRect/>
          <a:stretch>
            <a:fillRect/>
          </a:stretch>
        </p:blipFill>
        <p:spPr bwMode="auto">
          <a:xfrm>
            <a:off x="566056" y="4724400"/>
            <a:ext cx="2177143" cy="1905000"/>
          </a:xfrm>
          <a:prstGeom prst="rect">
            <a:avLst/>
          </a:prstGeom>
          <a:noFill/>
          <a:ln w="9525">
            <a:noFill/>
            <a:miter lim="800000"/>
            <a:headEnd/>
            <a:tailEnd/>
          </a:ln>
        </p:spPr>
      </p:pic>
      <p:sp>
        <p:nvSpPr>
          <p:cNvPr id="10" name="Rectangle 9"/>
          <p:cNvSpPr/>
          <p:nvPr/>
        </p:nvSpPr>
        <p:spPr>
          <a:xfrm>
            <a:off x="3048000" y="4800600"/>
            <a:ext cx="4572000" cy="1200329"/>
          </a:xfrm>
          <a:prstGeom prst="rect">
            <a:avLst/>
          </a:prstGeom>
        </p:spPr>
        <p:txBody>
          <a:bodyPr>
            <a:spAutoFit/>
          </a:bodyPr>
          <a:lstStyle/>
          <a:p>
            <a:r>
              <a:rPr lang="en-GB" dirty="0" smtClean="0"/>
              <a:t>1 period is 4 x5  = 20ms </a:t>
            </a:r>
          </a:p>
          <a:p>
            <a:r>
              <a:rPr lang="en-GB" dirty="0" smtClean="0"/>
              <a:t>4 ms = 0.02s</a:t>
            </a:r>
          </a:p>
          <a:p>
            <a:r>
              <a:rPr lang="en-GB" dirty="0" smtClean="0"/>
              <a:t>Frequency = 1/0.02 = 50 Hz</a:t>
            </a:r>
          </a:p>
          <a:p>
            <a:r>
              <a:rPr lang="en-GB" b="1" dirty="0" smtClean="0"/>
              <a:t>THIS IS THE SAME A UK MAINS ELECTRICITY</a:t>
            </a:r>
            <a:endParaRPr lang="en-GB"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1. what is the difference between ac and dc current</a:t>
            </a:r>
          </a:p>
          <a:p>
            <a:r>
              <a:rPr lang="en-GB" dirty="0" smtClean="0"/>
              <a:t>2. what is the frequency of UK mains electricity</a:t>
            </a:r>
          </a:p>
          <a:p>
            <a:r>
              <a:rPr lang="en-GB" dirty="0" smtClean="0"/>
              <a:t>3. How does the potential (voltage) vary with each cycle</a:t>
            </a:r>
          </a:p>
          <a:p>
            <a:endParaRPr lang="en-GB" dirty="0" smtClean="0"/>
          </a:p>
          <a:p>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90600" y="157542"/>
            <a:ext cx="6934200" cy="652062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895600"/>
          </a:xfrm>
        </p:spPr>
        <p:txBody>
          <a:bodyPr>
            <a:normAutofit fontScale="90000"/>
          </a:bodyPr>
          <a:lstStyle/>
          <a:p>
            <a:r>
              <a:rPr lang="en-GB" sz="3600" dirty="0" smtClean="0"/>
              <a:t>How do you calculate acceleration from a speed-time graph?</a:t>
            </a:r>
            <a:br>
              <a:rPr lang="en-GB" sz="3600" dirty="0" smtClean="0"/>
            </a:br>
            <a:r>
              <a:rPr lang="en-GB" sz="3600" dirty="0" smtClean="0"/>
              <a:t>Acceleration = change in velocity/time taken for the change</a:t>
            </a:r>
            <a:br>
              <a:rPr lang="en-GB" sz="3600" dirty="0" smtClean="0"/>
            </a:br>
            <a:r>
              <a:rPr lang="en-GB" sz="3600" dirty="0" smtClean="0"/>
              <a:t>e.g.                       10m/s      =    2m/s2</a:t>
            </a:r>
            <a:br>
              <a:rPr lang="en-GB" sz="3600" dirty="0" smtClean="0"/>
            </a:br>
            <a:r>
              <a:rPr lang="en-GB" sz="3600" dirty="0" smtClean="0"/>
              <a:t>   5s</a:t>
            </a: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pic>
        <p:nvPicPr>
          <p:cNvPr id="60418" name="Picture 2" descr="http://www.beginnerphysics.net/images/Fig3.9b.gif"/>
          <p:cNvPicPr>
            <a:picLocks noChangeAspect="1" noChangeArrowheads="1"/>
          </p:cNvPicPr>
          <p:nvPr/>
        </p:nvPicPr>
        <p:blipFill>
          <a:blip r:embed="rId2" cstate="print"/>
          <a:srcRect/>
          <a:stretch>
            <a:fillRect/>
          </a:stretch>
        </p:blipFill>
        <p:spPr bwMode="auto">
          <a:xfrm>
            <a:off x="304800" y="3429000"/>
            <a:ext cx="4095750" cy="2762250"/>
          </a:xfrm>
          <a:prstGeom prst="rect">
            <a:avLst/>
          </a:prstGeom>
          <a:noFill/>
        </p:spPr>
      </p:pic>
      <p:cxnSp>
        <p:nvCxnSpPr>
          <p:cNvPr id="5" name="Straight Connector 4"/>
          <p:cNvCxnSpPr/>
          <p:nvPr/>
        </p:nvCxnSpPr>
        <p:spPr>
          <a:xfrm>
            <a:off x="4267200" y="2667000"/>
            <a:ext cx="1219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01128" y="1371600"/>
            <a:ext cx="8579859" cy="40386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rmAutofit fontScale="90000"/>
          </a:bodyPr>
          <a:lstStyle/>
          <a:p>
            <a:r>
              <a:rPr lang="en-GB" dirty="0" smtClean="0"/>
              <a:t>Mains Electricity</a:t>
            </a:r>
            <a:br>
              <a:rPr lang="en-GB" dirty="0" smtClean="0"/>
            </a:br>
            <a:r>
              <a:rPr lang="en-GB" dirty="0" smtClean="0"/>
              <a:t>Most electrical appliances are connected to the mains using cable and a three-pin plug</a:t>
            </a:r>
            <a:br>
              <a:rPr lang="en-GB" dirty="0" smtClean="0"/>
            </a:br>
            <a:r>
              <a:rPr lang="en-GB" dirty="0" smtClean="0"/>
              <a:t/>
            </a:r>
            <a:br>
              <a:rPr lang="en-GB" dirty="0" smtClean="0"/>
            </a:b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533401" y="3522796"/>
            <a:ext cx="7299628" cy="2906579"/>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structure of electric cable</a:t>
            </a:r>
            <a:endParaRPr lang="en-GB" dirty="0"/>
          </a:p>
        </p:txBody>
      </p:sp>
      <p:pic>
        <p:nvPicPr>
          <p:cNvPr id="2051" name="Picture 3"/>
          <p:cNvPicPr>
            <a:picLocks noChangeAspect="1" noChangeArrowheads="1"/>
          </p:cNvPicPr>
          <p:nvPr/>
        </p:nvPicPr>
        <p:blipFill>
          <a:blip r:embed="rId2" cstate="print"/>
          <a:srcRect/>
          <a:stretch>
            <a:fillRect/>
          </a:stretch>
        </p:blipFill>
        <p:spPr bwMode="auto">
          <a:xfrm flipH="1">
            <a:off x="0" y="1752600"/>
            <a:ext cx="4508602" cy="32766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419600" y="1208827"/>
            <a:ext cx="3657600" cy="564917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smtClean="0"/>
              <a:t>The structure of a three-pin plug</a:t>
            </a:r>
            <a:br>
              <a:rPr lang="en-GB" dirty="0" smtClean="0"/>
            </a:br>
            <a:r>
              <a:rPr lang="en-GB" dirty="0" smtClean="0"/>
              <a:t>Correct wiring of a three-pin plug</a:t>
            </a:r>
            <a:endParaRPr lang="en-GB" dirty="0"/>
          </a:p>
        </p:txBody>
      </p:sp>
      <p:pic>
        <p:nvPicPr>
          <p:cNvPr id="5123" name="Picture 3"/>
          <p:cNvPicPr>
            <a:picLocks noChangeAspect="1" noChangeArrowheads="1"/>
          </p:cNvPicPr>
          <p:nvPr/>
        </p:nvPicPr>
        <p:blipFill>
          <a:blip r:embed="rId2" cstate="print"/>
          <a:srcRect/>
          <a:stretch>
            <a:fillRect/>
          </a:stretch>
        </p:blipFill>
        <p:spPr bwMode="auto">
          <a:xfrm>
            <a:off x="381000" y="1905000"/>
            <a:ext cx="8343900" cy="476794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GB" dirty="0" smtClean="0"/>
              <a:t>Electrical safety</a:t>
            </a:r>
            <a:br>
              <a:rPr lang="en-GB" dirty="0" smtClean="0"/>
            </a:br>
            <a:r>
              <a:rPr lang="en-GB" dirty="0" smtClean="0"/>
              <a:t>To recognise errors in the wiring of a plug </a:t>
            </a:r>
            <a:br>
              <a:rPr lang="en-GB" dirty="0" smtClean="0"/>
            </a:br>
            <a:endParaRPr lang="en-GB" dirty="0"/>
          </a:p>
        </p:txBody>
      </p:sp>
      <p:sp>
        <p:nvSpPr>
          <p:cNvPr id="3" name="Rectangle 2"/>
          <p:cNvSpPr/>
          <p:nvPr/>
        </p:nvSpPr>
        <p:spPr>
          <a:xfrm>
            <a:off x="228600" y="2133600"/>
            <a:ext cx="8153400" cy="3785652"/>
          </a:xfrm>
          <a:prstGeom prst="rect">
            <a:avLst/>
          </a:prstGeom>
        </p:spPr>
        <p:txBody>
          <a:bodyPr wrap="square">
            <a:spAutoFit/>
          </a:bodyPr>
          <a:lstStyle/>
          <a:p>
            <a:r>
              <a:rPr lang="en-GB" sz="2400" b="1" dirty="0" smtClean="0"/>
              <a:t>The plug</a:t>
            </a:r>
            <a:endParaRPr lang="en-GB" sz="2400" dirty="0" smtClean="0"/>
          </a:p>
          <a:p>
            <a:r>
              <a:rPr lang="en-GB" sz="2400" dirty="0" smtClean="0"/>
              <a:t>The features of a plug are: </a:t>
            </a:r>
          </a:p>
          <a:p>
            <a:r>
              <a:rPr lang="en-GB" sz="2400" dirty="0" smtClean="0"/>
              <a:t>The case is made from tough plastic or rubber because these materials are good electrical insulators.</a:t>
            </a:r>
          </a:p>
          <a:p>
            <a:r>
              <a:rPr lang="en-GB" sz="2400" dirty="0" smtClean="0"/>
              <a:t>The three pins are made from brass, which is a good conductor of electricity.</a:t>
            </a:r>
          </a:p>
          <a:p>
            <a:r>
              <a:rPr lang="en-GB" sz="2400" dirty="0" smtClean="0"/>
              <a:t>There is a fuse between the live terminal and the live pin.</a:t>
            </a:r>
          </a:p>
          <a:p>
            <a:r>
              <a:rPr lang="en-GB" sz="2400" dirty="0" smtClean="0"/>
              <a:t>The fuse breaks the circuit if too much current flows.</a:t>
            </a:r>
          </a:p>
          <a:p>
            <a:r>
              <a:rPr lang="en-GB" sz="2400" dirty="0" smtClean="0"/>
              <a:t>The cable is secured in the plug by a cable grip. This should grip the cable itself and not the individual wires inside it.</a:t>
            </a:r>
            <a:endParaRPr lang="en-GB"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lvl="0"/>
            <a:r>
              <a:rPr lang="en-GB" dirty="0" smtClean="0"/>
              <a:t>To recognise dangerous practice in the use of mains electricity</a:t>
            </a:r>
            <a:br>
              <a:rPr lang="en-GB" dirty="0" smtClean="0"/>
            </a:b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pPr lvl="0"/>
            <a:r>
              <a:rPr lang="en-GB" dirty="0" smtClean="0"/>
              <a:t>If an electric fault causes too great a current, the circuit should be switched off by a fuse or circuit breaker</a:t>
            </a:r>
            <a:br>
              <a:rPr lang="en-GB" dirty="0" smtClean="0"/>
            </a:br>
            <a:endParaRPr lang="en-GB" dirty="0"/>
          </a:p>
        </p:txBody>
      </p:sp>
      <p:pic>
        <p:nvPicPr>
          <p:cNvPr id="10244" name="Picture 4"/>
          <p:cNvPicPr>
            <a:picLocks noChangeAspect="1" noChangeArrowheads="1"/>
          </p:cNvPicPr>
          <p:nvPr/>
        </p:nvPicPr>
        <p:blipFill>
          <a:blip r:embed="rId2" cstate="print"/>
          <a:srcRect/>
          <a:stretch>
            <a:fillRect/>
          </a:stretch>
        </p:blipFill>
        <p:spPr bwMode="auto">
          <a:xfrm>
            <a:off x="1828800" y="2286000"/>
            <a:ext cx="5353050" cy="43815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a:bodyPr>
          <a:lstStyle/>
          <a:p>
            <a:pPr lvl="0"/>
            <a:r>
              <a:rPr lang="en-GB" dirty="0" smtClean="0"/>
              <a:t>When the current in a wire exceeds the rating of the fuse it will </a:t>
            </a:r>
            <a:r>
              <a:rPr lang="en-GB" b="1" u="sng" dirty="0" smtClean="0"/>
              <a:t>melt</a:t>
            </a:r>
            <a:r>
              <a:rPr lang="en-GB" dirty="0" smtClean="0"/>
              <a:t> breaking the circuit</a:t>
            </a:r>
            <a:br>
              <a:rPr lang="en-GB" dirty="0" smtClean="0"/>
            </a:br>
            <a:endParaRPr lang="en-GB" dirty="0"/>
          </a:p>
        </p:txBody>
      </p:sp>
      <p:pic>
        <p:nvPicPr>
          <p:cNvPr id="3" name="Picture 2"/>
          <p:cNvPicPr>
            <a:picLocks noChangeAspect="1" noChangeArrowheads="1"/>
          </p:cNvPicPr>
          <p:nvPr/>
        </p:nvPicPr>
        <p:blipFill>
          <a:blip r:embed="rId2" cstate="print"/>
          <a:srcRect/>
          <a:stretch>
            <a:fillRect/>
          </a:stretch>
        </p:blipFill>
        <p:spPr bwMode="auto">
          <a:xfrm>
            <a:off x="1295400" y="3124200"/>
            <a:ext cx="6172200" cy="3333889"/>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GB" dirty="0" smtClean="0"/>
              <a:t>Appliances with metal cases are usually earthed</a:t>
            </a:r>
            <a:br>
              <a:rPr lang="en-GB" dirty="0" smtClean="0"/>
            </a:br>
            <a:r>
              <a:rPr lang="en-GB" dirty="0" smtClean="0"/>
              <a:t>The earth wire and fuse together protect the appliance and the user</a:t>
            </a:r>
            <a:endParaRPr lang="en-GB" dirty="0"/>
          </a:p>
        </p:txBody>
      </p:sp>
      <p:pic>
        <p:nvPicPr>
          <p:cNvPr id="11266" name="Picture 2"/>
          <p:cNvPicPr>
            <a:picLocks noChangeAspect="1" noChangeArrowheads="1"/>
          </p:cNvPicPr>
          <p:nvPr/>
        </p:nvPicPr>
        <p:blipFill>
          <a:blip r:embed="rId2" cstate="print"/>
          <a:srcRect/>
          <a:stretch>
            <a:fillRect/>
          </a:stretch>
        </p:blipFill>
        <p:spPr bwMode="auto">
          <a:xfrm>
            <a:off x="685800" y="2792254"/>
            <a:ext cx="7520454" cy="4065746"/>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fontScale="90000"/>
          </a:bodyPr>
          <a:lstStyle/>
          <a:p>
            <a:r>
              <a:rPr lang="en-GB" b="1" dirty="0" smtClean="0"/>
              <a:t>The live terminal of the mains supply alternates between positive and negative potential with respect to the neutral terminal.</a:t>
            </a:r>
            <a:r>
              <a:rPr lang="en-GB" dirty="0" smtClean="0"/>
              <a:t/>
            </a:r>
            <a:br>
              <a:rPr lang="en-GB" dirty="0" smtClean="0"/>
            </a:br>
            <a:r>
              <a:rPr lang="en-GB" b="1" dirty="0" smtClean="0"/>
              <a:t> </a:t>
            </a:r>
            <a:r>
              <a:rPr lang="en-GB" dirty="0" smtClean="0"/>
              <a:t/>
            </a:r>
            <a:br>
              <a:rPr lang="en-GB" dirty="0" smtClean="0"/>
            </a:br>
            <a:r>
              <a:rPr lang="en-GB" b="1" dirty="0" smtClean="0"/>
              <a:t>The neutral terminal stays at potential close to zero with respect to the earth</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5801" y="37407"/>
            <a:ext cx="7553326" cy="659199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POWER= CURRENT X PD</a:t>
            </a:r>
            <a:br>
              <a:rPr lang="en-GB" dirty="0" smtClean="0"/>
            </a:br>
            <a:r>
              <a:rPr lang="en-GB" dirty="0" smtClean="0"/>
              <a:t>   (W)               (A)            (V)</a:t>
            </a:r>
            <a:endParaRPr lang="en-GB" dirty="0"/>
          </a:p>
        </p:txBody>
      </p:sp>
      <p:pic>
        <p:nvPicPr>
          <p:cNvPr id="12290" name="Picture 2"/>
          <p:cNvPicPr>
            <a:picLocks noChangeAspect="1" noChangeArrowheads="1"/>
          </p:cNvPicPr>
          <p:nvPr/>
        </p:nvPicPr>
        <p:blipFill>
          <a:blip r:embed="rId2" cstate="print"/>
          <a:srcRect/>
          <a:stretch>
            <a:fillRect/>
          </a:stretch>
        </p:blipFill>
        <p:spPr bwMode="auto">
          <a:xfrm>
            <a:off x="381000" y="3716274"/>
            <a:ext cx="2971800" cy="2808351"/>
          </a:xfrm>
          <a:prstGeom prst="rect">
            <a:avLst/>
          </a:prstGeom>
          <a:noFill/>
          <a:ln w="9525">
            <a:noFill/>
            <a:miter lim="800000"/>
            <a:headEnd/>
            <a:tailEnd/>
          </a:ln>
        </p:spPr>
      </p:pic>
      <p:sp>
        <p:nvSpPr>
          <p:cNvPr id="4" name="TextBox 3"/>
          <p:cNvSpPr txBox="1"/>
          <p:nvPr/>
        </p:nvSpPr>
        <p:spPr>
          <a:xfrm>
            <a:off x="1066800" y="2590800"/>
            <a:ext cx="6375784" cy="369332"/>
          </a:xfrm>
          <a:prstGeom prst="rect">
            <a:avLst/>
          </a:prstGeom>
          <a:noFill/>
        </p:spPr>
        <p:txBody>
          <a:bodyPr wrap="none" rtlCol="0">
            <a:spAutoFit/>
          </a:bodyPr>
          <a:lstStyle/>
          <a:p>
            <a:r>
              <a:rPr lang="en-GB" dirty="0" smtClean="0"/>
              <a:t>Use </a:t>
            </a:r>
            <a:r>
              <a:rPr lang="en-GB" dirty="0" err="1" smtClean="0"/>
              <a:t>bbc</a:t>
            </a:r>
            <a:r>
              <a:rPr lang="en-GB" dirty="0" smtClean="0"/>
              <a:t> </a:t>
            </a:r>
            <a:r>
              <a:rPr lang="en-GB" dirty="0" err="1" smtClean="0"/>
              <a:t>bitesize</a:t>
            </a:r>
            <a:r>
              <a:rPr lang="en-GB" dirty="0" smtClean="0"/>
              <a:t> additional </a:t>
            </a:r>
            <a:r>
              <a:rPr lang="en-GB" dirty="0" err="1" smtClean="0"/>
              <a:t>aqa</a:t>
            </a:r>
            <a:r>
              <a:rPr lang="en-GB" dirty="0" smtClean="0"/>
              <a:t> physics electricity mains electricity</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POWER  =  ENERGY (J)</a:t>
            </a:r>
            <a:br>
              <a:rPr lang="en-GB" dirty="0" smtClean="0"/>
            </a:br>
            <a:r>
              <a:rPr lang="en-GB" dirty="0" smtClean="0"/>
              <a:t>    (W)             TIME (s)</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ENERGY    =  PD X CHARGE</a:t>
            </a:r>
            <a:br>
              <a:rPr lang="en-GB" dirty="0" smtClean="0"/>
            </a:br>
            <a:r>
              <a:rPr lang="en-GB" dirty="0" smtClean="0"/>
              <a:t>     (J)                (V)          (C)</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CHARGE=CURRENTX TIME</a:t>
            </a:r>
            <a:br>
              <a:rPr lang="en-GB" dirty="0" smtClean="0"/>
            </a:br>
            <a:r>
              <a:rPr lang="en-GB" dirty="0" smtClean="0"/>
              <a:t>      (C)               (A)             (s)</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GB" dirty="0" smtClean="0"/>
              <a:t>Rutherford and Marsden scattering experiment led to the ‘plum pudding’ model of the atom being replaced by the nuclear model</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Plum pudding model</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447800" y="1219200"/>
            <a:ext cx="5486400" cy="54864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Marsden’s scattering experiment</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584200" y="1200150"/>
            <a:ext cx="7416800" cy="55626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t>
            </a:r>
            <a:endParaRPr lang="en-GB" dirty="0"/>
          </a:p>
        </p:txBody>
      </p:sp>
      <p:pic>
        <p:nvPicPr>
          <p:cNvPr id="11266" name="Picture 2"/>
          <p:cNvPicPr>
            <a:picLocks noChangeAspect="1" noChangeArrowheads="1"/>
          </p:cNvPicPr>
          <p:nvPr/>
        </p:nvPicPr>
        <p:blipFill>
          <a:blip r:embed="rId2" cstate="print"/>
          <a:srcRect/>
          <a:stretch>
            <a:fillRect/>
          </a:stretch>
        </p:blipFill>
        <p:spPr bwMode="auto">
          <a:xfrm>
            <a:off x="609600" y="2433638"/>
            <a:ext cx="8218411" cy="3662362"/>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smtClean="0"/>
              <a:t>Rutherford’s nuclear model of the atom</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1905000" y="1295400"/>
            <a:ext cx="5690184" cy="554428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GB" dirty="0" smtClean="0"/>
              <a:t>The relative mass and relative electrical charge of protons, neutrons and electrons</a:t>
            </a:r>
            <a:br>
              <a:rPr lang="en-GB" dirty="0" smtClean="0"/>
            </a:br>
            <a:endParaRPr lang="en-GB" dirty="0"/>
          </a:p>
        </p:txBody>
      </p:sp>
      <p:graphicFrame>
        <p:nvGraphicFramePr>
          <p:cNvPr id="3" name="Table 2"/>
          <p:cNvGraphicFramePr>
            <a:graphicFrameLocks noGrp="1"/>
          </p:cNvGraphicFramePr>
          <p:nvPr/>
        </p:nvGraphicFramePr>
        <p:xfrm>
          <a:off x="1371600" y="2560320"/>
          <a:ext cx="6781800" cy="4023360"/>
        </p:xfrm>
        <a:graphic>
          <a:graphicData uri="http://schemas.openxmlformats.org/drawingml/2006/table">
            <a:tbl>
              <a:tblPr/>
              <a:tblGrid>
                <a:gridCol w="2260600"/>
                <a:gridCol w="2260600"/>
                <a:gridCol w="2260600"/>
              </a:tblGrid>
              <a:tr h="1302619">
                <a:tc>
                  <a:txBody>
                    <a:bodyPr/>
                    <a:lstStyle/>
                    <a:p>
                      <a:pPr algn="ctr"/>
                      <a:endParaRPr lang="en-GB" sz="4800" dirty="0"/>
                    </a:p>
                  </a:txBody>
                  <a:tcPr anchor="ctr">
                    <a:lnL>
                      <a:noFill/>
                    </a:lnL>
                    <a:lnR>
                      <a:noFill/>
                    </a:lnR>
                    <a:lnT>
                      <a:noFill/>
                    </a:lnT>
                    <a:lnB>
                      <a:noFill/>
                    </a:lnB>
                  </a:tcPr>
                </a:tc>
                <a:tc>
                  <a:txBody>
                    <a:bodyPr/>
                    <a:lstStyle/>
                    <a:p>
                      <a:pPr algn="ctr"/>
                      <a:r>
                        <a:rPr lang="en-GB" sz="4800" dirty="0"/>
                        <a:t>relative mass</a:t>
                      </a:r>
                    </a:p>
                  </a:txBody>
                  <a:tcPr anchor="ctr">
                    <a:lnL>
                      <a:noFill/>
                    </a:lnL>
                    <a:lnR>
                      <a:noFill/>
                    </a:lnR>
                    <a:lnT>
                      <a:noFill/>
                    </a:lnT>
                    <a:lnB>
                      <a:noFill/>
                    </a:lnB>
                  </a:tcPr>
                </a:tc>
                <a:tc>
                  <a:txBody>
                    <a:bodyPr/>
                    <a:lstStyle/>
                    <a:p>
                      <a:pPr algn="ctr"/>
                      <a:r>
                        <a:rPr lang="en-GB" sz="4800" dirty="0"/>
                        <a:t>relative charge</a:t>
                      </a:r>
                    </a:p>
                  </a:txBody>
                  <a:tcPr anchor="ctr">
                    <a:lnL>
                      <a:noFill/>
                    </a:lnL>
                    <a:lnR>
                      <a:noFill/>
                    </a:lnR>
                    <a:lnT>
                      <a:noFill/>
                    </a:lnT>
                    <a:lnB>
                      <a:noFill/>
                    </a:lnB>
                  </a:tcPr>
                </a:tc>
              </a:tr>
              <a:tr h="744354">
                <a:tc>
                  <a:txBody>
                    <a:bodyPr/>
                    <a:lstStyle/>
                    <a:p>
                      <a:pPr algn="ctr"/>
                      <a:r>
                        <a:rPr lang="en-GB" sz="4800" dirty="0"/>
                        <a:t>proton</a:t>
                      </a:r>
                    </a:p>
                  </a:txBody>
                  <a:tcPr anchor="ctr">
                    <a:lnL>
                      <a:noFill/>
                    </a:lnL>
                    <a:lnR>
                      <a:noFill/>
                    </a:lnR>
                    <a:lnT>
                      <a:noFill/>
                    </a:lnT>
                    <a:lnB>
                      <a:noFill/>
                    </a:lnB>
                  </a:tcPr>
                </a:tc>
                <a:tc>
                  <a:txBody>
                    <a:bodyPr/>
                    <a:lstStyle/>
                    <a:p>
                      <a:pPr algn="ctr"/>
                      <a:r>
                        <a:rPr lang="en-GB" sz="4800"/>
                        <a:t>1</a:t>
                      </a:r>
                    </a:p>
                  </a:txBody>
                  <a:tcPr anchor="ctr">
                    <a:lnL>
                      <a:noFill/>
                    </a:lnL>
                    <a:lnR>
                      <a:noFill/>
                    </a:lnR>
                    <a:lnT>
                      <a:noFill/>
                    </a:lnT>
                    <a:lnB>
                      <a:noFill/>
                    </a:lnB>
                  </a:tcPr>
                </a:tc>
                <a:tc>
                  <a:txBody>
                    <a:bodyPr/>
                    <a:lstStyle/>
                    <a:p>
                      <a:pPr algn="ctr"/>
                      <a:r>
                        <a:rPr lang="en-GB" sz="4800" dirty="0"/>
                        <a:t>+1</a:t>
                      </a:r>
                    </a:p>
                  </a:txBody>
                  <a:tcPr anchor="ctr">
                    <a:lnL>
                      <a:noFill/>
                    </a:lnL>
                    <a:lnR>
                      <a:noFill/>
                    </a:lnR>
                    <a:lnT>
                      <a:noFill/>
                    </a:lnT>
                    <a:lnB>
                      <a:noFill/>
                    </a:lnB>
                  </a:tcPr>
                </a:tc>
              </a:tr>
              <a:tr h="744354">
                <a:tc>
                  <a:txBody>
                    <a:bodyPr/>
                    <a:lstStyle/>
                    <a:p>
                      <a:pPr algn="ctr"/>
                      <a:r>
                        <a:rPr lang="en-GB" sz="4800" dirty="0"/>
                        <a:t>neutron</a:t>
                      </a:r>
                    </a:p>
                  </a:txBody>
                  <a:tcPr anchor="ctr">
                    <a:lnL>
                      <a:noFill/>
                    </a:lnL>
                    <a:lnR>
                      <a:noFill/>
                    </a:lnR>
                    <a:lnT>
                      <a:noFill/>
                    </a:lnT>
                    <a:lnB>
                      <a:noFill/>
                    </a:lnB>
                  </a:tcPr>
                </a:tc>
                <a:tc>
                  <a:txBody>
                    <a:bodyPr/>
                    <a:lstStyle/>
                    <a:p>
                      <a:pPr algn="ctr"/>
                      <a:r>
                        <a:rPr lang="en-GB" sz="4800"/>
                        <a:t>1</a:t>
                      </a:r>
                    </a:p>
                  </a:txBody>
                  <a:tcPr anchor="ctr">
                    <a:lnL>
                      <a:noFill/>
                    </a:lnL>
                    <a:lnR>
                      <a:noFill/>
                    </a:lnR>
                    <a:lnT>
                      <a:noFill/>
                    </a:lnT>
                    <a:lnB>
                      <a:noFill/>
                    </a:lnB>
                  </a:tcPr>
                </a:tc>
                <a:tc>
                  <a:txBody>
                    <a:bodyPr/>
                    <a:lstStyle/>
                    <a:p>
                      <a:pPr algn="ctr"/>
                      <a:r>
                        <a:rPr lang="en-GB" sz="4800" dirty="0"/>
                        <a:t>0</a:t>
                      </a:r>
                    </a:p>
                  </a:txBody>
                  <a:tcPr anchor="ctr">
                    <a:lnL>
                      <a:noFill/>
                    </a:lnL>
                    <a:lnR>
                      <a:noFill/>
                    </a:lnR>
                    <a:lnT>
                      <a:noFill/>
                    </a:lnT>
                    <a:lnB>
                      <a:noFill/>
                    </a:lnB>
                  </a:tcPr>
                </a:tc>
              </a:tr>
              <a:tr h="744354">
                <a:tc>
                  <a:txBody>
                    <a:bodyPr/>
                    <a:lstStyle/>
                    <a:p>
                      <a:pPr algn="ctr"/>
                      <a:r>
                        <a:rPr lang="en-GB" sz="4800" dirty="0"/>
                        <a:t>electron</a:t>
                      </a:r>
                    </a:p>
                  </a:txBody>
                  <a:tcPr anchor="ctr">
                    <a:lnL>
                      <a:noFill/>
                    </a:lnL>
                    <a:lnR>
                      <a:noFill/>
                    </a:lnR>
                    <a:lnT>
                      <a:noFill/>
                    </a:lnT>
                    <a:lnB>
                      <a:noFill/>
                    </a:lnB>
                  </a:tcPr>
                </a:tc>
                <a:tc>
                  <a:txBody>
                    <a:bodyPr/>
                    <a:lstStyle/>
                    <a:p>
                      <a:pPr algn="ctr"/>
                      <a:r>
                        <a:rPr lang="en-GB" sz="4800" dirty="0"/>
                        <a:t>1/1836</a:t>
                      </a:r>
                    </a:p>
                  </a:txBody>
                  <a:tcPr anchor="ctr">
                    <a:lnL>
                      <a:noFill/>
                    </a:lnL>
                    <a:lnR>
                      <a:noFill/>
                    </a:lnR>
                    <a:lnT>
                      <a:noFill/>
                    </a:lnT>
                    <a:lnB>
                      <a:noFill/>
                    </a:lnB>
                  </a:tcPr>
                </a:tc>
                <a:tc>
                  <a:txBody>
                    <a:bodyPr/>
                    <a:lstStyle/>
                    <a:p>
                      <a:pPr algn="ctr"/>
                      <a:r>
                        <a:rPr lang="en-GB" sz="4800" dirty="0"/>
                        <a:t>-1</a:t>
                      </a:r>
                    </a:p>
                  </a:txBody>
                  <a:tcPr anchor="ctr">
                    <a:lnL>
                      <a:noFill/>
                    </a:lnL>
                    <a:lnR>
                      <a:noFill/>
                    </a:lnR>
                    <a:lnT>
                      <a:noFill/>
                    </a:lnT>
                    <a:lnB>
                      <a:noFill/>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90600" y="49369"/>
            <a:ext cx="7086600" cy="668735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GB" dirty="0" smtClean="0"/>
              <a:t>In an atom the number of electrons is equal to the number of protons in the nucleus. The atom has no net electrical charge.</a:t>
            </a:r>
            <a:endParaRPr lang="en-GB" dirty="0"/>
          </a:p>
        </p:txBody>
      </p:sp>
      <p:pic>
        <p:nvPicPr>
          <p:cNvPr id="15361" name="Picture 1"/>
          <p:cNvPicPr>
            <a:picLocks noChangeAspect="1" noChangeArrowheads="1"/>
          </p:cNvPicPr>
          <p:nvPr/>
        </p:nvPicPr>
        <p:blipFill>
          <a:blip r:embed="rId2" cstate="print"/>
          <a:srcRect/>
          <a:stretch>
            <a:fillRect/>
          </a:stretch>
        </p:blipFill>
        <p:spPr bwMode="auto">
          <a:xfrm>
            <a:off x="3124200" y="2782847"/>
            <a:ext cx="3163888" cy="3922753"/>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Atoms may gain or lose electrons to form charged particles called ions</a:t>
            </a:r>
            <a:endParaRPr lang="en-GB" dirty="0"/>
          </a:p>
        </p:txBody>
      </p:sp>
      <p:pic>
        <p:nvPicPr>
          <p:cNvPr id="92162" name="Picture 2"/>
          <p:cNvPicPr>
            <a:picLocks noChangeAspect="1" noChangeArrowheads="1"/>
          </p:cNvPicPr>
          <p:nvPr/>
        </p:nvPicPr>
        <p:blipFill>
          <a:blip r:embed="rId2" cstate="print"/>
          <a:srcRect/>
          <a:stretch>
            <a:fillRect/>
          </a:stretch>
        </p:blipFill>
        <p:spPr bwMode="auto">
          <a:xfrm>
            <a:off x="2286000" y="1790529"/>
            <a:ext cx="4569290" cy="4610271"/>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GB" dirty="0" smtClean="0"/>
              <a:t>All atoms of a particular element have the same number of protons</a:t>
            </a:r>
            <a:endParaRPr lang="en-GB" dirty="0"/>
          </a:p>
        </p:txBody>
      </p:sp>
      <p:pic>
        <p:nvPicPr>
          <p:cNvPr id="14337" name="Picture 1"/>
          <p:cNvPicPr>
            <a:picLocks noChangeAspect="1" noChangeArrowheads="1"/>
          </p:cNvPicPr>
          <p:nvPr/>
        </p:nvPicPr>
        <p:blipFill>
          <a:blip r:embed="rId2" cstate="print"/>
          <a:srcRect/>
          <a:stretch>
            <a:fillRect/>
          </a:stretch>
        </p:blipFill>
        <p:spPr bwMode="auto">
          <a:xfrm>
            <a:off x="429546" y="2195513"/>
            <a:ext cx="8508508" cy="3443287"/>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GB" dirty="0" smtClean="0"/>
              <a:t>Atoms of different elements have different numbers of protons</a:t>
            </a:r>
            <a:br>
              <a:rPr lang="en-GB" dirty="0" smtClean="0"/>
            </a:br>
            <a:endParaRPr lang="en-GB" dirty="0"/>
          </a:p>
        </p:txBody>
      </p:sp>
      <p:pic>
        <p:nvPicPr>
          <p:cNvPr id="93186" name="Picture 2"/>
          <p:cNvPicPr>
            <a:picLocks noChangeAspect="1" noChangeArrowheads="1"/>
          </p:cNvPicPr>
          <p:nvPr/>
        </p:nvPicPr>
        <p:blipFill>
          <a:blip r:embed="rId2" cstate="print"/>
          <a:srcRect/>
          <a:stretch>
            <a:fillRect/>
          </a:stretch>
        </p:blipFill>
        <p:spPr bwMode="auto">
          <a:xfrm>
            <a:off x="798420" y="1444067"/>
            <a:ext cx="7930682" cy="4804333"/>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normAutofit/>
          </a:bodyPr>
          <a:lstStyle/>
          <a:p>
            <a:r>
              <a:rPr lang="en-GB" dirty="0" smtClean="0"/>
              <a:t>Atoms of the same element which have different numbers of neutrons are called isotopes</a:t>
            </a:r>
            <a:br>
              <a:rPr lang="en-GB" dirty="0" smtClean="0"/>
            </a:br>
            <a:endParaRPr lang="en-GB" dirty="0"/>
          </a:p>
        </p:txBody>
      </p:sp>
      <p:pic>
        <p:nvPicPr>
          <p:cNvPr id="3" name="Picture 1"/>
          <p:cNvPicPr>
            <a:picLocks noChangeAspect="1" noChangeArrowheads="1"/>
          </p:cNvPicPr>
          <p:nvPr/>
        </p:nvPicPr>
        <p:blipFill>
          <a:blip r:embed="rId2" cstate="print"/>
          <a:srcRect/>
          <a:stretch>
            <a:fillRect/>
          </a:stretch>
        </p:blipFill>
        <p:spPr bwMode="auto">
          <a:xfrm>
            <a:off x="304800" y="2667000"/>
            <a:ext cx="8508508" cy="3443287"/>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r>
              <a:rPr lang="en-GB" dirty="0" smtClean="0"/>
              <a:t>The total number of protons and neutrons in atom is called its mass number</a:t>
            </a:r>
            <a:endParaRPr lang="en-GB" dirty="0"/>
          </a:p>
        </p:txBody>
      </p:sp>
      <p:pic>
        <p:nvPicPr>
          <p:cNvPr id="3" name="Picture 2"/>
          <p:cNvPicPr>
            <a:picLocks noChangeAspect="1" noChangeArrowheads="1"/>
          </p:cNvPicPr>
          <p:nvPr/>
        </p:nvPicPr>
        <p:blipFill>
          <a:blip r:embed="rId2" cstate="print"/>
          <a:srcRect/>
          <a:stretch>
            <a:fillRect/>
          </a:stretch>
        </p:blipFill>
        <p:spPr bwMode="auto">
          <a:xfrm>
            <a:off x="1652752" y="2438399"/>
            <a:ext cx="6195848" cy="3810001"/>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GB" dirty="0" smtClean="0"/>
              <a:t>The effect of alpha on radioactive nuclei</a:t>
            </a:r>
            <a:endParaRPr lang="en-GB" dirty="0"/>
          </a:p>
        </p:txBody>
      </p:sp>
      <p:pic>
        <p:nvPicPr>
          <p:cNvPr id="11265" name="Picture 1"/>
          <p:cNvPicPr>
            <a:picLocks noChangeAspect="1" noChangeArrowheads="1"/>
          </p:cNvPicPr>
          <p:nvPr/>
        </p:nvPicPr>
        <p:blipFill>
          <a:blip r:embed="rId2" cstate="print"/>
          <a:srcRect/>
          <a:stretch>
            <a:fillRect/>
          </a:stretch>
        </p:blipFill>
        <p:spPr bwMode="auto">
          <a:xfrm>
            <a:off x="762000" y="2571750"/>
            <a:ext cx="7086600" cy="425196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effect of beta on radioactive nuclei</a:t>
            </a:r>
            <a:endParaRPr lang="en-GB" dirty="0"/>
          </a:p>
        </p:txBody>
      </p:sp>
      <p:pic>
        <p:nvPicPr>
          <p:cNvPr id="94210" name="Picture 2"/>
          <p:cNvPicPr>
            <a:picLocks noChangeAspect="1" noChangeArrowheads="1"/>
          </p:cNvPicPr>
          <p:nvPr/>
        </p:nvPicPr>
        <p:blipFill>
          <a:blip r:embed="rId2" cstate="print"/>
          <a:srcRect/>
          <a:stretch>
            <a:fillRect/>
          </a:stretch>
        </p:blipFill>
        <p:spPr bwMode="auto">
          <a:xfrm>
            <a:off x="351691" y="2190750"/>
            <a:ext cx="8484577" cy="367665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Gamma Radiation</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828800" y="1447800"/>
            <a:ext cx="5410200" cy="54102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penetrating</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0" y="2532185"/>
            <a:ext cx="8879305" cy="432581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 able to plot</a:t>
            </a:r>
            <a:br>
              <a:rPr lang="en-GB" dirty="0" smtClean="0"/>
            </a:br>
            <a:r>
              <a:rPr lang="en-GB" dirty="0" smtClean="0"/>
              <a:t>Velocity-time graphs</a:t>
            </a:r>
            <a:br>
              <a:rPr lang="en-GB" dirty="0" smtClean="0"/>
            </a:br>
            <a:endParaRPr lang="en-GB" dirty="0"/>
          </a:p>
        </p:txBody>
      </p:sp>
      <p:sp>
        <p:nvSpPr>
          <p:cNvPr id="8" name="Content Placeholder 7"/>
          <p:cNvSpPr>
            <a:spLocks noGrp="1"/>
          </p:cNvSpPr>
          <p:nvPr>
            <p:ph idx="1"/>
          </p:nvPr>
        </p:nvSpPr>
        <p:spPr/>
        <p:txBody>
          <a:bodyPr/>
          <a:lstStyle/>
          <a:p>
            <a:r>
              <a:rPr lang="en-GB" dirty="0" err="1" smtClean="0">
                <a:hlinkClick r:id="rId2"/>
              </a:rPr>
              <a:t>Bbc</a:t>
            </a:r>
            <a:r>
              <a:rPr lang="en-GB" dirty="0" smtClean="0">
                <a:hlinkClick r:id="rId2"/>
              </a:rPr>
              <a:t> </a:t>
            </a:r>
            <a:r>
              <a:rPr lang="en-GB" dirty="0" err="1" smtClean="0">
                <a:hlinkClick r:id="rId2"/>
              </a:rPr>
              <a:t>bitesize</a:t>
            </a:r>
            <a:endParaRPr lang="en-GB" dirty="0" smtClean="0">
              <a:hlinkClick r:id="rId2"/>
            </a:endParaRPr>
          </a:p>
          <a:p>
            <a:r>
              <a:rPr lang="en-GB" dirty="0" smtClean="0">
                <a:hlinkClick r:id="rId2"/>
              </a:rPr>
              <a:t>Science</a:t>
            </a:r>
            <a:r>
              <a:rPr lang="en-GB" dirty="0" smtClean="0"/>
              <a:t> &gt; </a:t>
            </a:r>
            <a:r>
              <a:rPr lang="en-GB" dirty="0" smtClean="0">
                <a:hlinkClick r:id="rId3"/>
              </a:rPr>
              <a:t>Additional Science (AQA)</a:t>
            </a:r>
            <a:r>
              <a:rPr lang="en-GB" dirty="0" smtClean="0"/>
              <a:t> &gt; </a:t>
            </a:r>
            <a:r>
              <a:rPr lang="en-GB" dirty="0" smtClean="0">
                <a:hlinkClick r:id="rId4"/>
              </a:rPr>
              <a:t>Forces and motion</a:t>
            </a:r>
            <a:r>
              <a:rPr lang="en-GB" dirty="0" smtClean="0"/>
              <a:t> &gt; Representing motion</a:t>
            </a:r>
            <a:endParaRPr lang="en-GB"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0" y="1397000"/>
          <a:ext cx="6096000" cy="1483360"/>
        </p:xfrm>
        <a:graphic>
          <a:graphicData uri="http://schemas.openxmlformats.org/drawingml/2006/table">
            <a:tbl>
              <a:tblPr firstRow="1" bandRow="1">
                <a:tableStyleId>{C083E6E3-FA7D-4D7B-A595-EF9225AFEA82}</a:tableStyleId>
              </a:tblPr>
              <a:tblGrid>
                <a:gridCol w="1524000"/>
                <a:gridCol w="1524000"/>
                <a:gridCol w="1524000"/>
                <a:gridCol w="1524000"/>
              </a:tblGrid>
              <a:tr h="370840">
                <a:tc>
                  <a:txBody>
                    <a:bodyPr/>
                    <a:lstStyle/>
                    <a:p>
                      <a:r>
                        <a:rPr lang="en-GB" dirty="0" smtClean="0"/>
                        <a:t>type</a:t>
                      </a:r>
                      <a:endParaRPr lang="en-GB" dirty="0"/>
                    </a:p>
                  </a:txBody>
                  <a:tcPr/>
                </a:tc>
                <a:tc>
                  <a:txBody>
                    <a:bodyPr/>
                    <a:lstStyle/>
                    <a:p>
                      <a:r>
                        <a:rPr lang="en-GB" dirty="0" smtClean="0"/>
                        <a:t>ionising</a:t>
                      </a:r>
                      <a:endParaRPr lang="en-GB" dirty="0"/>
                    </a:p>
                  </a:txBody>
                  <a:tcPr/>
                </a:tc>
                <a:tc>
                  <a:txBody>
                    <a:bodyPr/>
                    <a:lstStyle/>
                    <a:p>
                      <a:r>
                        <a:rPr lang="en-GB" dirty="0" smtClean="0"/>
                        <a:t>Speed </a:t>
                      </a:r>
                      <a:endParaRPr lang="en-GB" dirty="0"/>
                    </a:p>
                  </a:txBody>
                  <a:tcPr/>
                </a:tc>
                <a:tc>
                  <a:txBody>
                    <a:bodyPr/>
                    <a:lstStyle/>
                    <a:p>
                      <a:r>
                        <a:rPr lang="en-GB" dirty="0" smtClean="0"/>
                        <a:t>penetrating</a:t>
                      </a:r>
                      <a:endParaRPr lang="en-GB" dirty="0"/>
                    </a:p>
                  </a:txBody>
                  <a:tcPr/>
                </a:tc>
              </a:tr>
              <a:tr h="370840">
                <a:tc>
                  <a:txBody>
                    <a:bodyPr/>
                    <a:lstStyle/>
                    <a:p>
                      <a:r>
                        <a:rPr lang="en-GB" dirty="0" smtClean="0"/>
                        <a:t>Alpha</a:t>
                      </a:r>
                      <a:endParaRPr lang="en-GB" dirty="0"/>
                    </a:p>
                  </a:txBody>
                  <a:tcPr/>
                </a:tc>
                <a:tc>
                  <a:txBody>
                    <a:bodyPr/>
                    <a:lstStyle/>
                    <a:p>
                      <a:r>
                        <a:rPr lang="en-GB" dirty="0" smtClean="0"/>
                        <a:t>High</a:t>
                      </a:r>
                      <a:endParaRPr lang="en-GB" dirty="0"/>
                    </a:p>
                  </a:txBody>
                  <a:tcPr/>
                </a:tc>
                <a:tc>
                  <a:txBody>
                    <a:bodyPr/>
                    <a:lstStyle/>
                    <a:p>
                      <a:r>
                        <a:rPr lang="en-GB" dirty="0" smtClean="0"/>
                        <a:t>slow</a:t>
                      </a:r>
                      <a:endParaRPr lang="en-GB" dirty="0"/>
                    </a:p>
                  </a:txBody>
                  <a:tcPr/>
                </a:tc>
                <a:tc>
                  <a:txBody>
                    <a:bodyPr/>
                    <a:lstStyle/>
                    <a:p>
                      <a:r>
                        <a:rPr lang="en-GB" dirty="0" smtClean="0"/>
                        <a:t>Low</a:t>
                      </a:r>
                      <a:endParaRPr lang="en-GB" dirty="0"/>
                    </a:p>
                  </a:txBody>
                  <a:tcPr/>
                </a:tc>
              </a:tr>
              <a:tr h="370840">
                <a:tc>
                  <a:txBody>
                    <a:bodyPr/>
                    <a:lstStyle/>
                    <a:p>
                      <a:r>
                        <a:rPr lang="en-GB" dirty="0" smtClean="0"/>
                        <a:t>Beta</a:t>
                      </a:r>
                      <a:endParaRPr lang="en-GB" dirty="0"/>
                    </a:p>
                  </a:txBody>
                  <a:tcPr/>
                </a:tc>
                <a:tc>
                  <a:txBody>
                    <a:bodyPr/>
                    <a:lstStyle/>
                    <a:p>
                      <a:r>
                        <a:rPr lang="en-GB" dirty="0" smtClean="0"/>
                        <a:t>Medium</a:t>
                      </a:r>
                      <a:endParaRPr lang="en-GB" dirty="0"/>
                    </a:p>
                  </a:txBody>
                  <a:tcPr/>
                </a:tc>
                <a:tc>
                  <a:txBody>
                    <a:bodyPr/>
                    <a:lstStyle/>
                    <a:p>
                      <a:r>
                        <a:rPr lang="en-GB" dirty="0" smtClean="0"/>
                        <a:t>fast</a:t>
                      </a:r>
                      <a:endParaRPr lang="en-GB" dirty="0"/>
                    </a:p>
                  </a:txBody>
                  <a:tcPr/>
                </a:tc>
                <a:tc>
                  <a:txBody>
                    <a:bodyPr/>
                    <a:lstStyle/>
                    <a:p>
                      <a:r>
                        <a:rPr lang="en-GB" dirty="0" smtClean="0"/>
                        <a:t>Medium</a:t>
                      </a:r>
                      <a:endParaRPr lang="en-GB" dirty="0"/>
                    </a:p>
                  </a:txBody>
                  <a:tcPr/>
                </a:tc>
              </a:tr>
              <a:tr h="370840">
                <a:tc>
                  <a:txBody>
                    <a:bodyPr/>
                    <a:lstStyle/>
                    <a:p>
                      <a:r>
                        <a:rPr lang="en-GB" dirty="0" smtClean="0"/>
                        <a:t>gamma</a:t>
                      </a:r>
                      <a:endParaRPr lang="en-GB" dirty="0"/>
                    </a:p>
                  </a:txBody>
                  <a:tcPr/>
                </a:tc>
                <a:tc>
                  <a:txBody>
                    <a:bodyPr/>
                    <a:lstStyle/>
                    <a:p>
                      <a:r>
                        <a:rPr lang="en-GB" dirty="0" smtClean="0"/>
                        <a:t>low</a:t>
                      </a:r>
                      <a:endParaRPr lang="en-GB" dirty="0"/>
                    </a:p>
                  </a:txBody>
                  <a:tcPr/>
                </a:tc>
                <a:tc>
                  <a:txBody>
                    <a:bodyPr/>
                    <a:lstStyle/>
                    <a:p>
                      <a:r>
                        <a:rPr lang="en-GB" dirty="0" smtClean="0"/>
                        <a:t>Very fast</a:t>
                      </a:r>
                      <a:endParaRPr lang="en-GB" dirty="0"/>
                    </a:p>
                  </a:txBody>
                  <a:tcPr/>
                </a:tc>
                <a:tc>
                  <a:txBody>
                    <a:bodyPr/>
                    <a:lstStyle/>
                    <a:p>
                      <a:r>
                        <a:rPr lang="en-GB" dirty="0" smtClean="0"/>
                        <a:t>high</a:t>
                      </a:r>
                      <a:endParaRPr lang="en-GB" dirty="0"/>
                    </a:p>
                  </a:txBody>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origins of background radiation</a:t>
            </a:r>
            <a:endParaRPr lang="en-GB" dirty="0"/>
          </a:p>
        </p:txBody>
      </p:sp>
      <p:pic>
        <p:nvPicPr>
          <p:cNvPr id="10241" name="Picture 1"/>
          <p:cNvPicPr>
            <a:picLocks noChangeAspect="1" noChangeArrowheads="1"/>
          </p:cNvPicPr>
          <p:nvPr/>
        </p:nvPicPr>
        <p:blipFill>
          <a:blip r:embed="rId2" cstate="print"/>
          <a:srcRect/>
          <a:stretch>
            <a:fillRect/>
          </a:stretch>
        </p:blipFill>
        <p:spPr bwMode="auto">
          <a:xfrm>
            <a:off x="762001" y="1058811"/>
            <a:ext cx="7443208" cy="5672445"/>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radiation</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35127" y="2085974"/>
            <a:ext cx="9179128" cy="4706389"/>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Radon gas from rocks</a:t>
            </a:r>
            <a:endParaRPr lang="en-GB" dirty="0"/>
          </a:p>
        </p:txBody>
      </p:sp>
      <p:pic>
        <p:nvPicPr>
          <p:cNvPr id="5122" name="Picture 2"/>
          <p:cNvPicPr>
            <a:picLocks noChangeAspect="1" noChangeArrowheads="1"/>
          </p:cNvPicPr>
          <p:nvPr/>
        </p:nvPicPr>
        <p:blipFill>
          <a:blip r:embed="rId3" cstate="print"/>
          <a:srcRect/>
          <a:stretch>
            <a:fillRect/>
          </a:stretch>
        </p:blipFill>
        <p:spPr bwMode="auto">
          <a:xfrm>
            <a:off x="381000" y="1752600"/>
            <a:ext cx="3581400" cy="4700227"/>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93476"/>
            <a:ext cx="8190379" cy="676452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178214"/>
            <a:ext cx="7956266" cy="6527385"/>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Nuclear fission (splitting)</a:t>
            </a:r>
            <a:endParaRPr lang="en-GB" dirty="0"/>
          </a:p>
        </p:txBody>
      </p:sp>
      <p:pic>
        <p:nvPicPr>
          <p:cNvPr id="3" name="Picture 1"/>
          <p:cNvPicPr>
            <a:picLocks noChangeAspect="1" noChangeArrowheads="1"/>
          </p:cNvPicPr>
          <p:nvPr/>
        </p:nvPicPr>
        <p:blipFill>
          <a:blip r:embed="rId2" cstate="print"/>
          <a:srcRect/>
          <a:stretch>
            <a:fillRect/>
          </a:stretch>
        </p:blipFill>
        <p:spPr bwMode="auto">
          <a:xfrm>
            <a:off x="0" y="1502448"/>
            <a:ext cx="9144000" cy="5203152"/>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r>
              <a:rPr lang="en-GB" dirty="0" smtClean="0"/>
              <a:t>For fission to occur the uranium 235 or uranium 239 must first absorb a neutron</a:t>
            </a:r>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52600" y="142385"/>
            <a:ext cx="7391400" cy="6715615"/>
          </a:xfrm>
          <a:prstGeom prst="rect">
            <a:avLst/>
          </a:prstGeom>
          <a:noFill/>
          <a:ln w="9525">
            <a:noFill/>
            <a:miter lim="800000"/>
            <a:headEnd/>
            <a:tailEnd/>
          </a:ln>
        </p:spPr>
      </p:pic>
      <p:sp>
        <p:nvSpPr>
          <p:cNvPr id="4" name="Rectangle 3"/>
          <p:cNvSpPr/>
          <p:nvPr/>
        </p:nvSpPr>
        <p:spPr>
          <a:xfrm>
            <a:off x="0" y="0"/>
            <a:ext cx="6858000" cy="1446550"/>
          </a:xfrm>
          <a:prstGeom prst="rect">
            <a:avLst/>
          </a:prstGeom>
        </p:spPr>
        <p:txBody>
          <a:bodyPr wrap="square">
            <a:spAutoFit/>
          </a:bodyPr>
          <a:lstStyle/>
          <a:p>
            <a:r>
              <a:rPr lang="en-GB" sz="4400" dirty="0" smtClean="0"/>
              <a:t>Nuclear fission is the splitting of an atomic nucleus</a:t>
            </a:r>
            <a:endParaRPr lang="en-GB" sz="4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a:normAutofit/>
          </a:bodyPr>
          <a:lstStyle/>
          <a:p>
            <a:r>
              <a:rPr lang="en-GB" dirty="0" smtClean="0"/>
              <a:t>The nucleus undergoing fission splits into two smaller nuclei and 2 or 3 neutrons and energy is released</a:t>
            </a:r>
            <a:br>
              <a:rPr lang="en-GB" dirty="0" smtClean="0"/>
            </a:b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 terminal velocity</a:t>
            </a:r>
            <a:endParaRPr lang="en-GB" dirty="0"/>
          </a:p>
        </p:txBody>
      </p:sp>
      <p:pic>
        <p:nvPicPr>
          <p:cNvPr id="58370" name="Picture 2" descr="http://www.iop.org/activity/education/Projects/Teaching%20Advanced%20Physics/Mechanics/Images%20200/img_mid_4140.gif"/>
          <p:cNvPicPr>
            <a:picLocks noChangeAspect="1" noChangeArrowheads="1"/>
          </p:cNvPicPr>
          <p:nvPr/>
        </p:nvPicPr>
        <p:blipFill>
          <a:blip r:embed="rId2" cstate="print"/>
          <a:srcRect/>
          <a:stretch>
            <a:fillRect/>
          </a:stretch>
        </p:blipFill>
        <p:spPr bwMode="auto">
          <a:xfrm>
            <a:off x="381000" y="1446726"/>
            <a:ext cx="8458200" cy="4944549"/>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GB" dirty="0" smtClean="0"/>
              <a:t>There are two fissionable substances in common use in nuclear reactors, uranium 235 and plutonium 239</a:t>
            </a:r>
            <a:br>
              <a:rPr lang="en-GB" dirty="0" smtClean="0"/>
            </a:br>
            <a:endParaRPr lang="en-GB" dirty="0"/>
          </a:p>
        </p:txBody>
      </p:sp>
      <p:pic>
        <p:nvPicPr>
          <p:cNvPr id="8194" name="Picture 2"/>
          <p:cNvPicPr>
            <a:picLocks noChangeAspect="1" noChangeArrowheads="1"/>
          </p:cNvPicPr>
          <p:nvPr/>
        </p:nvPicPr>
        <p:blipFill>
          <a:blip r:embed="rId2" cstate="print"/>
          <a:srcRect/>
          <a:stretch>
            <a:fillRect/>
          </a:stretch>
        </p:blipFill>
        <p:spPr bwMode="auto">
          <a:xfrm>
            <a:off x="2209800" y="3124200"/>
            <a:ext cx="5105400" cy="3605689"/>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rmAutofit/>
          </a:bodyPr>
          <a:lstStyle/>
          <a:p>
            <a:r>
              <a:rPr lang="en-GB" dirty="0" smtClean="0"/>
              <a:t>The neutrons may go on to start a chain reaction</a:t>
            </a:r>
            <a:br>
              <a:rPr lang="en-GB" dirty="0" smtClean="0"/>
            </a:br>
            <a:r>
              <a:rPr lang="en-GB" dirty="0" smtClean="0"/>
              <a:t> </a:t>
            </a:r>
            <a:br>
              <a:rPr lang="en-GB" dirty="0" smtClean="0"/>
            </a:br>
            <a:r>
              <a:rPr lang="en-GB" dirty="0" smtClean="0"/>
              <a:t>Students should be able to sketch a labelled diagram to show how a chain reaction may occur</a:t>
            </a:r>
            <a:endParaRPr lang="en-GB" dirty="0"/>
          </a:p>
        </p:txBody>
      </p:sp>
      <p:sp>
        <p:nvSpPr>
          <p:cNvPr id="3" name="TextBox 2"/>
          <p:cNvSpPr txBox="1"/>
          <p:nvPr/>
        </p:nvSpPr>
        <p:spPr>
          <a:xfrm>
            <a:off x="1676400" y="5257800"/>
            <a:ext cx="5434373" cy="369332"/>
          </a:xfrm>
          <a:prstGeom prst="rect">
            <a:avLst/>
          </a:prstGeom>
          <a:noFill/>
        </p:spPr>
        <p:txBody>
          <a:bodyPr wrap="none" rtlCol="0">
            <a:spAutoFit/>
          </a:bodyPr>
          <a:lstStyle/>
          <a:p>
            <a:r>
              <a:rPr lang="en-GB" dirty="0" smtClean="0"/>
              <a:t>See </a:t>
            </a:r>
            <a:r>
              <a:rPr lang="en-GB" dirty="0" err="1" smtClean="0"/>
              <a:t>bbc</a:t>
            </a:r>
            <a:r>
              <a:rPr lang="en-GB" dirty="0" smtClean="0"/>
              <a:t> </a:t>
            </a:r>
            <a:r>
              <a:rPr lang="en-GB" dirty="0" err="1" smtClean="0"/>
              <a:t>bitesize</a:t>
            </a:r>
            <a:r>
              <a:rPr lang="en-GB" dirty="0" smtClean="0"/>
              <a:t> additional science </a:t>
            </a:r>
            <a:r>
              <a:rPr lang="en-GB" dirty="0" err="1" smtClean="0"/>
              <a:t>aqa</a:t>
            </a:r>
            <a:r>
              <a:rPr lang="en-GB" dirty="0" smtClean="0"/>
              <a:t> physics radiation</a:t>
            </a:r>
            <a:endParaRPr lang="en-GB"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 nuclear reactor works</a:t>
            </a:r>
            <a:endParaRPr lang="en-GB" dirty="0"/>
          </a:p>
        </p:txBody>
      </p:sp>
      <p:pic>
        <p:nvPicPr>
          <p:cNvPr id="7170" name="Picture 2"/>
          <p:cNvPicPr>
            <a:picLocks noChangeAspect="1" noChangeArrowheads="1"/>
          </p:cNvPicPr>
          <p:nvPr/>
        </p:nvPicPr>
        <p:blipFill>
          <a:blip r:embed="rId2" cstate="print"/>
          <a:srcRect/>
          <a:stretch>
            <a:fillRect/>
          </a:stretch>
        </p:blipFill>
        <p:spPr bwMode="auto">
          <a:xfrm>
            <a:off x="2209800" y="2257425"/>
            <a:ext cx="4543425" cy="4600575"/>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sun releases energy due to nuclear fusion of hydrogen isotopes in its core</a:t>
            </a:r>
            <a:endParaRPr lang="en-GB" dirty="0"/>
          </a:p>
        </p:txBody>
      </p:sp>
      <p:pic>
        <p:nvPicPr>
          <p:cNvPr id="9219" name="Picture 3"/>
          <p:cNvPicPr>
            <a:picLocks noChangeAspect="1" noChangeArrowheads="1"/>
          </p:cNvPicPr>
          <p:nvPr/>
        </p:nvPicPr>
        <p:blipFill>
          <a:blip r:embed="rId2" cstate="print"/>
          <a:srcRect/>
          <a:stretch>
            <a:fillRect/>
          </a:stretch>
        </p:blipFill>
        <p:spPr bwMode="auto">
          <a:xfrm>
            <a:off x="1295400" y="1890712"/>
            <a:ext cx="5962708" cy="4814887"/>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GB" sz="2200" dirty="0" smtClean="0"/>
              <a:t>Let's look at magnetic confinement first. Here's how it would work: Microwaves, electricity and neutral particle beams from </a:t>
            </a:r>
            <a:r>
              <a:rPr lang="en-GB" sz="2200" dirty="0" smtClean="0">
                <a:hlinkClick r:id="rId2"/>
              </a:rPr>
              <a:t>accelerators</a:t>
            </a:r>
            <a:r>
              <a:rPr lang="en-GB" sz="2200" dirty="0" smtClean="0"/>
              <a:t> heat a stream of hydrogen gas. This heating turns the gas into plasma. This plasma gets squeezed by super-conducting magnets, thereby allowing fusion to occur. The most efficient shape for the magnetically confined plasma is a donut shape (</a:t>
            </a:r>
            <a:r>
              <a:rPr lang="en-GB" sz="2200" dirty="0" err="1" smtClean="0"/>
              <a:t>toroid</a:t>
            </a:r>
            <a:r>
              <a:rPr lang="en-GB" sz="2200" dirty="0" smtClean="0"/>
              <a:t>). </a:t>
            </a:r>
            <a:r>
              <a:rPr lang="en-GB" dirty="0" smtClean="0"/>
              <a:t/>
            </a:r>
            <a:br>
              <a:rPr lang="en-GB" dirty="0" smtClean="0"/>
            </a:br>
            <a:endParaRPr lang="en-GB" dirty="0"/>
          </a:p>
        </p:txBody>
      </p:sp>
      <p:pic>
        <p:nvPicPr>
          <p:cNvPr id="10242" name="Picture 2"/>
          <p:cNvPicPr>
            <a:picLocks noChangeAspect="1" noChangeArrowheads="1"/>
          </p:cNvPicPr>
          <p:nvPr/>
        </p:nvPicPr>
        <p:blipFill>
          <a:blip r:embed="rId3" cstate="print"/>
          <a:srcRect/>
          <a:stretch>
            <a:fillRect/>
          </a:stretch>
        </p:blipFill>
        <p:spPr bwMode="auto">
          <a:xfrm>
            <a:off x="1143000" y="2095310"/>
            <a:ext cx="6477000" cy="4647248"/>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410200" y="4267200"/>
            <a:ext cx="3562350" cy="191452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876800" y="0"/>
            <a:ext cx="3571875" cy="408622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457200" y="3124200"/>
            <a:ext cx="3724275" cy="3495675"/>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609600" y="0"/>
            <a:ext cx="3629025" cy="3038475"/>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8600" y="152400"/>
            <a:ext cx="3790950" cy="216217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343400" y="152400"/>
            <a:ext cx="3476625" cy="2257425"/>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5029200" y="5429250"/>
            <a:ext cx="3600450" cy="1428750"/>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5105400" y="2362200"/>
            <a:ext cx="3524250" cy="3000375"/>
          </a:xfrm>
          <a:prstGeom prst="rect">
            <a:avLst/>
          </a:prstGeom>
          <a:noFill/>
          <a:ln w="9525">
            <a:noFill/>
            <a:miter lim="800000"/>
            <a:headEnd/>
            <a:tailEnd/>
          </a:ln>
        </p:spPr>
      </p:pic>
      <p:pic>
        <p:nvPicPr>
          <p:cNvPr id="9222" name="Picture 6"/>
          <p:cNvPicPr>
            <a:picLocks noChangeAspect="1" noChangeArrowheads="1"/>
          </p:cNvPicPr>
          <p:nvPr/>
        </p:nvPicPr>
        <p:blipFill>
          <a:blip r:embed="rId6" cstate="print"/>
          <a:srcRect/>
          <a:stretch>
            <a:fillRect/>
          </a:stretch>
        </p:blipFill>
        <p:spPr bwMode="auto">
          <a:xfrm>
            <a:off x="381000" y="2286000"/>
            <a:ext cx="3486150" cy="3819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1213</Words>
  <Application>Microsoft Office PowerPoint</Application>
  <PresentationFormat>On-screen Show (4:3)</PresentationFormat>
  <Paragraphs>159</Paragraphs>
  <Slides>96</Slides>
  <Notes>1</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AQA Additional Physics Revision</vt:lpstr>
      <vt:lpstr>Know how to: Read distance - time graphs  </vt:lpstr>
      <vt:lpstr>Read velocity – time graphs</vt:lpstr>
      <vt:lpstr>Slide 4</vt:lpstr>
      <vt:lpstr>How do you calculate acceleration from a speed-time graph? Acceleration = change in velocity/time taken for the change e.g.                       10m/s      =    2m/s2    5s   </vt:lpstr>
      <vt:lpstr>Slide 6</vt:lpstr>
      <vt:lpstr>Slide 7</vt:lpstr>
      <vt:lpstr>Be able to plot Velocity-time graphs </vt:lpstr>
      <vt:lpstr>Understand terminal velocity</vt:lpstr>
      <vt:lpstr>Weight= Mass x gravitational field strength</vt:lpstr>
      <vt:lpstr>The factors affecting the stopping distance of a vehicle</vt:lpstr>
      <vt:lpstr>Work = force x distance moved in  direction of force</vt:lpstr>
      <vt:lpstr>F=MA</vt:lpstr>
      <vt:lpstr>Elastic potential energy is stored in an object when a force change its shape</vt:lpstr>
      <vt:lpstr>Kinetic energy depends on speed and mass</vt:lpstr>
      <vt:lpstr>Kinetic energy= ½ x mass x speed</vt:lpstr>
      <vt:lpstr>Momentum=mass x velocity Momentum has both magnitude And direction</vt:lpstr>
      <vt:lpstr>Slide 18</vt:lpstr>
      <vt:lpstr>When  a force acts on a body a change in momentum occurs Momentum is conserved in any collision/explosion provided no external forces act</vt:lpstr>
      <vt:lpstr>To use the idea of momentum to explain safety features</vt:lpstr>
      <vt:lpstr>Force = change in momentum/ time taken</vt:lpstr>
      <vt:lpstr>How materials become charged by friction </vt:lpstr>
      <vt:lpstr>Electrically charged bodies exert forces on each other; LIKE CHARGES REPEL UNLIKE CHARGES ATTRACT</vt:lpstr>
      <vt:lpstr>Van de Graaff generator </vt:lpstr>
      <vt:lpstr>Slide 25</vt:lpstr>
      <vt:lpstr>Simple diagrams showing how a lightning conductor works</vt:lpstr>
      <vt:lpstr>How a photocopier works</vt:lpstr>
      <vt:lpstr>How a smoke precipitator works</vt:lpstr>
      <vt:lpstr>Slide 29</vt:lpstr>
      <vt:lpstr>To interpret and draw circuit diagrams using standard symbols </vt:lpstr>
      <vt:lpstr>Meaning of series and parallel</vt:lpstr>
      <vt:lpstr>graphs for a resistor at constant temperature, a filament lamp and a Diode </vt:lpstr>
      <vt:lpstr>Resistance graphs</vt:lpstr>
      <vt:lpstr>Potential difference (V)=current(A) X resistance(Ohms) V=IR</vt:lpstr>
      <vt:lpstr>A p.d. of 4v is applied to two resistors (6 ohms and 2 ohms) connected in series - What is 1. the combined resistance 2.the current flowing 3. the p.d. across the 6 ohm resistor </vt:lpstr>
      <vt:lpstr>For components connected in series The total resistance is the sum of the resistance of each component There is the same current through each component The total pd of the supply is shared between the components</vt:lpstr>
      <vt:lpstr>Series circuit</vt:lpstr>
      <vt:lpstr>For components in connected in parallel The pd across each component is the same The total current through the whole circuit is the sum of the currents through the separate components</vt:lpstr>
      <vt:lpstr>Parallel circuit</vt:lpstr>
      <vt:lpstr>Cells and batteries supply current which always passes in the same direction. This is called direct current (dc) </vt:lpstr>
      <vt:lpstr>Slide 41</vt:lpstr>
      <vt:lpstr>An alternating current (ac) is one which is constantly changing direction. Mains electricity is an ac supply. In the UK it has a frequency of 50 cycles per second (50 hertz)</vt:lpstr>
      <vt:lpstr>Slide 43</vt:lpstr>
      <vt:lpstr>UK mains supply is about 230 volts To determine the period and hence the frequency of a  supply from the diagrams of oscilloscope traces.</vt:lpstr>
      <vt:lpstr>To find frequency    1 period is ~ 3.5 ms or 0.0035s Frequency = 1/0.0035=285 Hz</vt:lpstr>
      <vt:lpstr>Find frequency</vt:lpstr>
      <vt:lpstr>Slide 47</vt:lpstr>
      <vt:lpstr>Questions</vt:lpstr>
      <vt:lpstr>Slide 49</vt:lpstr>
      <vt:lpstr>Slide 50</vt:lpstr>
      <vt:lpstr>Mains Electricity Most electrical appliances are connected to the mains using cable and a three-pin plug  </vt:lpstr>
      <vt:lpstr>The structure of electric cable</vt:lpstr>
      <vt:lpstr>The structure of a three-pin plug Correct wiring of a three-pin plug</vt:lpstr>
      <vt:lpstr>Electrical safety To recognise errors in the wiring of a plug  </vt:lpstr>
      <vt:lpstr>To recognise dangerous practice in the use of mains electricity </vt:lpstr>
      <vt:lpstr>If an electric fault causes too great a current, the circuit should be switched off by a fuse or circuit breaker </vt:lpstr>
      <vt:lpstr>When the current in a wire exceeds the rating of the fuse it will melt breaking the circuit </vt:lpstr>
      <vt:lpstr>Appliances with metal cases are usually earthed The earth wire and fuse together protect the appliance and the user</vt:lpstr>
      <vt:lpstr>The live terminal of the mains supply alternates between positive and negative potential with respect to the neutral terminal.   The neutral terminal stays at potential close to zero with respect to the earth</vt:lpstr>
      <vt:lpstr>POWER= CURRENT X PD    (W)               (A)            (V)</vt:lpstr>
      <vt:lpstr>POWER  =  ENERGY (J)     (W)             TIME (s)</vt:lpstr>
      <vt:lpstr>ENERGY    =  PD X CHARGE      (J)                (V)          (C)</vt:lpstr>
      <vt:lpstr>CHARGE=CURRENTX TIME       (C)               (A)             (s)</vt:lpstr>
      <vt:lpstr>Rutherford and Marsden scattering experiment led to the ‘plum pudding’ model of the atom being replaced by the nuclear model</vt:lpstr>
      <vt:lpstr>Plum pudding model</vt:lpstr>
      <vt:lpstr>Marsden’s scattering experiment</vt:lpstr>
      <vt:lpstr>Comparison </vt:lpstr>
      <vt:lpstr>Rutherford’s nuclear model of the atom</vt:lpstr>
      <vt:lpstr>The relative mass and relative electrical charge of protons, neutrons and electrons </vt:lpstr>
      <vt:lpstr>In an atom the number of electrons is equal to the number of protons in the nucleus. The atom has no net electrical charge.</vt:lpstr>
      <vt:lpstr>Atoms may gain or lose electrons to form charged particles called ions</vt:lpstr>
      <vt:lpstr>All atoms of a particular element have the same number of protons</vt:lpstr>
      <vt:lpstr>Atoms of different elements have different numbers of protons </vt:lpstr>
      <vt:lpstr>Atoms of the same element which have different numbers of neutrons are called isotopes </vt:lpstr>
      <vt:lpstr>The total number of protons and neutrons in atom is called its mass number</vt:lpstr>
      <vt:lpstr>The effect of alpha on radioactive nuclei</vt:lpstr>
      <vt:lpstr>The effect of beta on radioactive nuclei</vt:lpstr>
      <vt:lpstr>Gamma Radiation</vt:lpstr>
      <vt:lpstr>penetrating</vt:lpstr>
      <vt:lpstr>Slide 80</vt:lpstr>
      <vt:lpstr>The origins of background radiation</vt:lpstr>
      <vt:lpstr>Background radiation</vt:lpstr>
      <vt:lpstr>Radon gas from rocks</vt:lpstr>
      <vt:lpstr>Slide 84</vt:lpstr>
      <vt:lpstr>Slide 85</vt:lpstr>
      <vt:lpstr>Nuclear fission (splitting)</vt:lpstr>
      <vt:lpstr>For fission to occur the uranium 235 or uranium 239 must first absorb a neutron</vt:lpstr>
      <vt:lpstr>Slide 88</vt:lpstr>
      <vt:lpstr>The nucleus undergoing fission splits into two smaller nuclei and 2 or 3 neutrons and energy is released </vt:lpstr>
      <vt:lpstr>There are two fissionable substances in common use in nuclear reactors, uranium 235 and plutonium 239 </vt:lpstr>
      <vt:lpstr>The neutrons may go on to start a chain reaction   Students should be able to sketch a labelled diagram to show how a chain reaction may occur</vt:lpstr>
      <vt:lpstr>How a nuclear reactor works</vt:lpstr>
      <vt:lpstr>The sun releases energy due to nuclear fusion of hydrogen isotopes in its core</vt:lpstr>
      <vt:lpstr>Let's look at magnetic confinement first. Here's how it would work: Microwaves, electricity and neutral particle beams from accelerators heat a stream of hydrogen gas. This heating turns the gas into plasma. This plasma gets squeezed by super-conducting magnets, thereby allowing fusion to occur. The most efficient shape for the magnetically confined plasma is a donut shape (toroid).  </vt:lpstr>
      <vt:lpstr>Slide 95</vt:lpstr>
      <vt:lpstr>Slide 96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Physics Revision</dc:title>
  <dc:creator>Kathy</dc:creator>
  <cp:lastModifiedBy>Kathy</cp:lastModifiedBy>
  <cp:revision>71</cp:revision>
  <dcterms:created xsi:type="dcterms:W3CDTF">2006-08-16T00:00:00Z</dcterms:created>
  <dcterms:modified xsi:type="dcterms:W3CDTF">2011-07-31T19:35:28Z</dcterms:modified>
</cp:coreProperties>
</file>