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7" r:id="rId4"/>
    <p:sldId id="258" r:id="rId5"/>
    <p:sldId id="259" r:id="rId6"/>
    <p:sldId id="265" r:id="rId7"/>
    <p:sldId id="264" r:id="rId8"/>
    <p:sldId id="260" r:id="rId9"/>
    <p:sldId id="261" r:id="rId10"/>
    <p:sldId id="262" r:id="rId11"/>
    <p:sldId id="263"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32E970-BBF8-4FB4-A665-2FEA449F3E6B}" type="datetimeFigureOut">
              <a:rPr lang="en-US" smtClean="0"/>
              <a:pPr/>
              <a:t>11/25/2011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FE8F0B-B746-4C93-AD3C-E635353ABB3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0FE8F0B-B746-4C93-AD3C-E635353ABB34}" type="slidenum">
              <a:rPr lang="en-GB" smtClean="0"/>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31E5964-048C-4E1D-BF07-AC663DD849CE}" type="datetimeFigureOut">
              <a:rPr lang="en-US" smtClean="0"/>
              <a:pPr/>
              <a:t>11/25/2011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864968-60D8-4894-A2E7-A070FB832D4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31E5964-048C-4E1D-BF07-AC663DD849CE}" type="datetimeFigureOut">
              <a:rPr lang="en-US" smtClean="0"/>
              <a:pPr/>
              <a:t>11/25/2011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864968-60D8-4894-A2E7-A070FB832D4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31E5964-048C-4E1D-BF07-AC663DD849CE}" type="datetimeFigureOut">
              <a:rPr lang="en-US" smtClean="0"/>
              <a:pPr/>
              <a:t>11/25/2011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864968-60D8-4894-A2E7-A070FB832D4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31E5964-048C-4E1D-BF07-AC663DD849CE}" type="datetimeFigureOut">
              <a:rPr lang="en-US" smtClean="0"/>
              <a:pPr/>
              <a:t>11/25/2011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864968-60D8-4894-A2E7-A070FB832D4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1E5964-048C-4E1D-BF07-AC663DD849CE}" type="datetimeFigureOut">
              <a:rPr lang="en-US" smtClean="0"/>
              <a:pPr/>
              <a:t>11/25/2011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864968-60D8-4894-A2E7-A070FB832D4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31E5964-048C-4E1D-BF07-AC663DD849CE}" type="datetimeFigureOut">
              <a:rPr lang="en-US" smtClean="0"/>
              <a:pPr/>
              <a:t>11/25/2011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864968-60D8-4894-A2E7-A070FB832D4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31E5964-048C-4E1D-BF07-AC663DD849CE}" type="datetimeFigureOut">
              <a:rPr lang="en-US" smtClean="0"/>
              <a:pPr/>
              <a:t>11/25/2011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864968-60D8-4894-A2E7-A070FB832D4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31E5964-048C-4E1D-BF07-AC663DD849CE}" type="datetimeFigureOut">
              <a:rPr lang="en-US" smtClean="0"/>
              <a:pPr/>
              <a:t>11/25/2011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864968-60D8-4894-A2E7-A070FB832D4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1E5964-048C-4E1D-BF07-AC663DD849CE}" type="datetimeFigureOut">
              <a:rPr lang="en-US" smtClean="0"/>
              <a:pPr/>
              <a:t>11/25/2011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864968-60D8-4894-A2E7-A070FB832D4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1E5964-048C-4E1D-BF07-AC663DD849CE}" type="datetimeFigureOut">
              <a:rPr lang="en-US" smtClean="0"/>
              <a:pPr/>
              <a:t>11/25/2011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864968-60D8-4894-A2E7-A070FB832D4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1E5964-048C-4E1D-BF07-AC663DD849CE}" type="datetimeFigureOut">
              <a:rPr lang="en-US" smtClean="0"/>
              <a:pPr/>
              <a:t>11/25/2011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864968-60D8-4894-A2E7-A070FB832D4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1E5964-048C-4E1D-BF07-AC663DD849CE}" type="datetimeFigureOut">
              <a:rPr lang="en-US" smtClean="0"/>
              <a:pPr/>
              <a:t>11/25/2011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64968-60D8-4894-A2E7-A070FB832D44}"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428604"/>
            <a:ext cx="2000264" cy="584775"/>
          </a:xfrm>
          <a:prstGeom prst="rect">
            <a:avLst/>
          </a:prstGeom>
          <a:noFill/>
        </p:spPr>
        <p:txBody>
          <a:bodyPr wrap="square" rtlCol="0">
            <a:spAutoFit/>
          </a:bodyPr>
          <a:lstStyle/>
          <a:p>
            <a:r>
              <a:rPr lang="en-GB" sz="3200" dirty="0"/>
              <a:t>E</a:t>
            </a:r>
            <a:r>
              <a:rPr lang="en-GB" sz="3200" dirty="0" smtClean="0"/>
              <a:t>lement</a:t>
            </a:r>
            <a:endParaRPr lang="en-GB" sz="3200" dirty="0"/>
          </a:p>
        </p:txBody>
      </p:sp>
      <p:sp>
        <p:nvSpPr>
          <p:cNvPr id="5" name="TextBox 4"/>
          <p:cNvSpPr txBox="1"/>
          <p:nvPr/>
        </p:nvSpPr>
        <p:spPr>
          <a:xfrm>
            <a:off x="285720" y="2714620"/>
            <a:ext cx="2000264" cy="523220"/>
          </a:xfrm>
          <a:prstGeom prst="rect">
            <a:avLst/>
          </a:prstGeom>
          <a:noFill/>
        </p:spPr>
        <p:txBody>
          <a:bodyPr wrap="square" rtlCol="0">
            <a:spAutoFit/>
          </a:bodyPr>
          <a:lstStyle/>
          <a:p>
            <a:r>
              <a:rPr lang="en-GB" sz="2800" dirty="0"/>
              <a:t>C</a:t>
            </a:r>
            <a:r>
              <a:rPr lang="en-GB" sz="2800" dirty="0" smtClean="0"/>
              <a:t>ompounds</a:t>
            </a:r>
            <a:endParaRPr lang="en-GB" sz="2800" dirty="0"/>
          </a:p>
        </p:txBody>
      </p:sp>
      <p:sp>
        <p:nvSpPr>
          <p:cNvPr id="6" name="TextBox 5"/>
          <p:cNvSpPr txBox="1"/>
          <p:nvPr/>
        </p:nvSpPr>
        <p:spPr>
          <a:xfrm>
            <a:off x="285720" y="5429264"/>
            <a:ext cx="1928826" cy="584775"/>
          </a:xfrm>
          <a:prstGeom prst="rect">
            <a:avLst/>
          </a:prstGeom>
          <a:noFill/>
        </p:spPr>
        <p:txBody>
          <a:bodyPr wrap="square" rtlCol="0">
            <a:spAutoFit/>
          </a:bodyPr>
          <a:lstStyle/>
          <a:p>
            <a:r>
              <a:rPr lang="en-GB" sz="3200" dirty="0"/>
              <a:t>I</a:t>
            </a:r>
            <a:r>
              <a:rPr lang="en-GB" sz="3200" dirty="0" smtClean="0"/>
              <a:t>sotopes</a:t>
            </a:r>
            <a:endParaRPr lang="en-GB" sz="3200" dirty="0"/>
          </a:p>
        </p:txBody>
      </p:sp>
      <p:sp>
        <p:nvSpPr>
          <p:cNvPr id="7" name="TextBox 6"/>
          <p:cNvSpPr txBox="1"/>
          <p:nvPr/>
        </p:nvSpPr>
        <p:spPr>
          <a:xfrm>
            <a:off x="5214942" y="357166"/>
            <a:ext cx="3357586" cy="1815882"/>
          </a:xfrm>
          <a:prstGeom prst="rect">
            <a:avLst/>
          </a:prstGeom>
          <a:noFill/>
        </p:spPr>
        <p:txBody>
          <a:bodyPr wrap="square" rtlCol="0">
            <a:spAutoFit/>
          </a:bodyPr>
          <a:lstStyle/>
          <a:p>
            <a:r>
              <a:rPr lang="en-GB" sz="2800" dirty="0" smtClean="0"/>
              <a:t>Two or more elements chemically reacted together. Its difficult to separate.</a:t>
            </a:r>
            <a:endParaRPr lang="en-GB" sz="2800" dirty="0"/>
          </a:p>
        </p:txBody>
      </p:sp>
      <p:sp>
        <p:nvSpPr>
          <p:cNvPr id="8" name="TextBox 7"/>
          <p:cNvSpPr txBox="1"/>
          <p:nvPr/>
        </p:nvSpPr>
        <p:spPr>
          <a:xfrm>
            <a:off x="5286380" y="5500702"/>
            <a:ext cx="3286148" cy="954107"/>
          </a:xfrm>
          <a:prstGeom prst="rect">
            <a:avLst/>
          </a:prstGeom>
          <a:noFill/>
        </p:spPr>
        <p:txBody>
          <a:bodyPr wrap="square" rtlCol="0">
            <a:spAutoFit/>
          </a:bodyPr>
          <a:lstStyle/>
          <a:p>
            <a:r>
              <a:rPr lang="en-GB" sz="2800" dirty="0" smtClean="0"/>
              <a:t>One type of atom only</a:t>
            </a:r>
            <a:endParaRPr lang="en-GB" sz="2800" dirty="0"/>
          </a:p>
        </p:txBody>
      </p:sp>
      <p:sp>
        <p:nvSpPr>
          <p:cNvPr id="9" name="TextBox 8"/>
          <p:cNvSpPr txBox="1"/>
          <p:nvPr/>
        </p:nvSpPr>
        <p:spPr>
          <a:xfrm>
            <a:off x="5143504" y="2643182"/>
            <a:ext cx="3286148" cy="2308324"/>
          </a:xfrm>
          <a:prstGeom prst="rect">
            <a:avLst/>
          </a:prstGeom>
          <a:noFill/>
        </p:spPr>
        <p:txBody>
          <a:bodyPr wrap="square" rtlCol="0">
            <a:spAutoFit/>
          </a:bodyPr>
          <a:lstStyle/>
          <a:p>
            <a:r>
              <a:rPr lang="en-GB" sz="2400" dirty="0" smtClean="0"/>
              <a:t>Different atomic forms of the same element, which have the same number of protons but a different number of neutrons.</a:t>
            </a:r>
            <a:endParaRPr lang="en-GB"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200329"/>
          </a:xfrm>
          <a:prstGeom prst="rect">
            <a:avLst/>
          </a:prstGeom>
          <a:noFill/>
        </p:spPr>
        <p:txBody>
          <a:bodyPr wrap="square" rtlCol="0">
            <a:spAutoFit/>
          </a:bodyPr>
          <a:lstStyle/>
          <a:p>
            <a:r>
              <a:rPr lang="en-GB" sz="3600" dirty="0" smtClean="0">
                <a:solidFill>
                  <a:srgbClr val="92D050"/>
                </a:solidFill>
              </a:rPr>
              <a:t>Find the element on the periodic table and find the configuration yourself,</a:t>
            </a:r>
            <a:endParaRPr lang="en-GB" sz="3600" dirty="0">
              <a:solidFill>
                <a:srgbClr val="92D050"/>
              </a:solidFill>
            </a:endParaRPr>
          </a:p>
        </p:txBody>
      </p:sp>
      <p:sp>
        <p:nvSpPr>
          <p:cNvPr id="3" name="TextBox 2"/>
          <p:cNvSpPr txBox="1"/>
          <p:nvPr/>
        </p:nvSpPr>
        <p:spPr>
          <a:xfrm>
            <a:off x="0" y="1857364"/>
            <a:ext cx="6429388" cy="4832092"/>
          </a:xfrm>
          <a:prstGeom prst="rect">
            <a:avLst/>
          </a:prstGeom>
          <a:noFill/>
        </p:spPr>
        <p:txBody>
          <a:bodyPr wrap="square" rtlCol="0">
            <a:spAutoFit/>
          </a:bodyPr>
          <a:lstStyle/>
          <a:p>
            <a:pPr>
              <a:buFont typeface="Arial" pitchFamily="34" charset="0"/>
              <a:buChar char="•"/>
            </a:pPr>
            <a:r>
              <a:rPr lang="en-GB" sz="4400" dirty="0" smtClean="0"/>
              <a:t>Aluminium</a:t>
            </a:r>
          </a:p>
          <a:p>
            <a:pPr>
              <a:buFont typeface="Arial" pitchFamily="34" charset="0"/>
              <a:buChar char="•"/>
            </a:pPr>
            <a:r>
              <a:rPr lang="en-GB" sz="4400" dirty="0" smtClean="0"/>
              <a:t>Carbon</a:t>
            </a:r>
          </a:p>
          <a:p>
            <a:pPr>
              <a:buFont typeface="Arial" pitchFamily="34" charset="0"/>
              <a:buChar char="•"/>
            </a:pPr>
            <a:r>
              <a:rPr lang="en-GB" sz="4400" dirty="0" smtClean="0"/>
              <a:t>Fluorine</a:t>
            </a:r>
          </a:p>
          <a:p>
            <a:pPr>
              <a:buFont typeface="Arial" pitchFamily="34" charset="0"/>
              <a:buChar char="•"/>
            </a:pPr>
            <a:r>
              <a:rPr lang="en-GB" sz="4400" dirty="0" smtClean="0"/>
              <a:t>Calcium</a:t>
            </a:r>
          </a:p>
          <a:p>
            <a:pPr>
              <a:buFont typeface="Arial" pitchFamily="34" charset="0"/>
              <a:buChar char="•"/>
            </a:pPr>
            <a:r>
              <a:rPr lang="en-GB" sz="4400" dirty="0" smtClean="0"/>
              <a:t>Argon</a:t>
            </a:r>
          </a:p>
          <a:p>
            <a:pPr>
              <a:buFont typeface="Arial" pitchFamily="34" charset="0"/>
              <a:buChar char="•"/>
            </a:pPr>
            <a:r>
              <a:rPr lang="en-GB" sz="4400" dirty="0" smtClean="0"/>
              <a:t>Potassium</a:t>
            </a:r>
          </a:p>
          <a:p>
            <a:pPr>
              <a:buFont typeface="Arial" pitchFamily="34" charset="0"/>
              <a:buChar char="•"/>
            </a:pPr>
            <a:endParaRPr lang="en-GB" sz="4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GB" sz="7200" b="1" dirty="0" smtClean="0">
                <a:ln/>
                <a:solidFill>
                  <a:schemeClr val="accent3"/>
                </a:solidFill>
              </a:rPr>
              <a:t>Answers</a:t>
            </a:r>
            <a:endParaRPr lang="en-GB" sz="7200" b="1" dirty="0">
              <a:ln/>
              <a:solidFill>
                <a:schemeClr val="accent3"/>
              </a:solidFill>
            </a:endParaRPr>
          </a:p>
        </p:txBody>
      </p:sp>
      <p:sp>
        <p:nvSpPr>
          <p:cNvPr id="3" name="Content Placeholder 2"/>
          <p:cNvSpPr>
            <a:spLocks noGrp="1"/>
          </p:cNvSpPr>
          <p:nvPr>
            <p:ph idx="1"/>
          </p:nvPr>
        </p:nvSpPr>
        <p:spPr/>
        <p:txBody>
          <a:bodyPr>
            <a:normAutofit/>
          </a:bodyPr>
          <a:lstStyle/>
          <a:p>
            <a:r>
              <a:rPr lang="en-GB" sz="4000" dirty="0" smtClean="0"/>
              <a:t>2,8,3</a:t>
            </a:r>
          </a:p>
          <a:p>
            <a:r>
              <a:rPr lang="en-GB" sz="4000" dirty="0" smtClean="0"/>
              <a:t>2,4</a:t>
            </a:r>
          </a:p>
          <a:p>
            <a:r>
              <a:rPr lang="en-GB" sz="4000" dirty="0" smtClean="0"/>
              <a:t>2,7</a:t>
            </a:r>
          </a:p>
          <a:p>
            <a:r>
              <a:rPr lang="en-GB" sz="4000" dirty="0" smtClean="0"/>
              <a:t>2,8,8,2</a:t>
            </a:r>
          </a:p>
          <a:p>
            <a:r>
              <a:rPr lang="en-GB" sz="4000" dirty="0" smtClean="0"/>
              <a:t>2,8,8</a:t>
            </a:r>
          </a:p>
          <a:p>
            <a:r>
              <a:rPr lang="en-GB" sz="4000" dirty="0" smtClean="0"/>
              <a:t>2,8,8,1</a:t>
            </a:r>
            <a:endParaRPr lang="en-GB"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have you learnt?!</a:t>
            </a:r>
            <a:endParaRPr lang="en-GB" dirty="0"/>
          </a:p>
        </p:txBody>
      </p:sp>
      <p:sp>
        <p:nvSpPr>
          <p:cNvPr id="3" name="Content Placeholder 2"/>
          <p:cNvSpPr>
            <a:spLocks noGrp="1"/>
          </p:cNvSpPr>
          <p:nvPr>
            <p:ph idx="1"/>
          </p:nvPr>
        </p:nvSpPr>
        <p:spPr/>
        <p:txBody>
          <a:bodyPr/>
          <a:lstStyle/>
          <a:p>
            <a:r>
              <a:rPr lang="en-GB" dirty="0" smtClean="0"/>
              <a:t>What's the difference between elements and compounds?</a:t>
            </a:r>
          </a:p>
          <a:p>
            <a:r>
              <a:rPr lang="en-GB" dirty="0" smtClean="0"/>
              <a:t>What's the configuration in an element?</a:t>
            </a:r>
          </a:p>
          <a:p>
            <a:r>
              <a:rPr lang="en-GB" dirty="0" smtClean="0"/>
              <a:t>What's an isotope?</a:t>
            </a:r>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428604"/>
            <a:ext cx="2000264" cy="584775"/>
          </a:xfrm>
          <a:prstGeom prst="rect">
            <a:avLst/>
          </a:prstGeom>
          <a:noFill/>
        </p:spPr>
        <p:txBody>
          <a:bodyPr wrap="square" rtlCol="0">
            <a:spAutoFit/>
          </a:bodyPr>
          <a:lstStyle/>
          <a:p>
            <a:r>
              <a:rPr lang="en-GB" sz="3200" dirty="0">
                <a:solidFill>
                  <a:schemeClr val="accent6"/>
                </a:solidFill>
              </a:rPr>
              <a:t>E</a:t>
            </a:r>
            <a:r>
              <a:rPr lang="en-GB" sz="3200" dirty="0" smtClean="0">
                <a:solidFill>
                  <a:schemeClr val="accent6"/>
                </a:solidFill>
              </a:rPr>
              <a:t>lement</a:t>
            </a:r>
            <a:endParaRPr lang="en-GB" sz="3200" dirty="0">
              <a:solidFill>
                <a:schemeClr val="accent6"/>
              </a:solidFill>
            </a:endParaRPr>
          </a:p>
        </p:txBody>
      </p:sp>
      <p:sp>
        <p:nvSpPr>
          <p:cNvPr id="5" name="TextBox 4"/>
          <p:cNvSpPr txBox="1"/>
          <p:nvPr/>
        </p:nvSpPr>
        <p:spPr>
          <a:xfrm>
            <a:off x="285720" y="2714620"/>
            <a:ext cx="2000264" cy="523220"/>
          </a:xfrm>
          <a:prstGeom prst="rect">
            <a:avLst/>
          </a:prstGeom>
          <a:noFill/>
        </p:spPr>
        <p:txBody>
          <a:bodyPr wrap="square" rtlCol="0">
            <a:spAutoFit/>
          </a:bodyPr>
          <a:lstStyle/>
          <a:p>
            <a:r>
              <a:rPr lang="en-GB" sz="2800" dirty="0">
                <a:solidFill>
                  <a:srgbClr val="7030A0"/>
                </a:solidFill>
              </a:rPr>
              <a:t>C</a:t>
            </a:r>
            <a:r>
              <a:rPr lang="en-GB" sz="2800" dirty="0" smtClean="0">
                <a:solidFill>
                  <a:srgbClr val="7030A0"/>
                </a:solidFill>
              </a:rPr>
              <a:t>ompounds</a:t>
            </a:r>
            <a:endParaRPr lang="en-GB" sz="2800" dirty="0">
              <a:solidFill>
                <a:srgbClr val="7030A0"/>
              </a:solidFill>
            </a:endParaRPr>
          </a:p>
        </p:txBody>
      </p:sp>
      <p:sp>
        <p:nvSpPr>
          <p:cNvPr id="6" name="TextBox 5"/>
          <p:cNvSpPr txBox="1"/>
          <p:nvPr/>
        </p:nvSpPr>
        <p:spPr>
          <a:xfrm>
            <a:off x="285720" y="5429264"/>
            <a:ext cx="1928826" cy="584775"/>
          </a:xfrm>
          <a:prstGeom prst="rect">
            <a:avLst/>
          </a:prstGeom>
          <a:noFill/>
        </p:spPr>
        <p:txBody>
          <a:bodyPr wrap="square" rtlCol="0">
            <a:spAutoFit/>
          </a:bodyPr>
          <a:lstStyle/>
          <a:p>
            <a:r>
              <a:rPr lang="en-GB" sz="3200" dirty="0">
                <a:solidFill>
                  <a:schemeClr val="accent3"/>
                </a:solidFill>
              </a:rPr>
              <a:t>I</a:t>
            </a:r>
            <a:r>
              <a:rPr lang="en-GB" sz="3200" dirty="0" smtClean="0">
                <a:solidFill>
                  <a:schemeClr val="accent3"/>
                </a:solidFill>
              </a:rPr>
              <a:t>sotopes</a:t>
            </a:r>
            <a:endParaRPr lang="en-GB" sz="3200" dirty="0">
              <a:solidFill>
                <a:schemeClr val="accent3"/>
              </a:solidFill>
            </a:endParaRPr>
          </a:p>
        </p:txBody>
      </p:sp>
      <p:sp>
        <p:nvSpPr>
          <p:cNvPr id="7" name="TextBox 6"/>
          <p:cNvSpPr txBox="1"/>
          <p:nvPr/>
        </p:nvSpPr>
        <p:spPr>
          <a:xfrm>
            <a:off x="5357818" y="714356"/>
            <a:ext cx="2857520" cy="923330"/>
          </a:xfrm>
          <a:prstGeom prst="rect">
            <a:avLst/>
          </a:prstGeom>
          <a:noFill/>
        </p:spPr>
        <p:txBody>
          <a:bodyPr wrap="square" rtlCol="0">
            <a:spAutoFit/>
          </a:bodyPr>
          <a:lstStyle/>
          <a:p>
            <a:r>
              <a:rPr lang="en-GB" dirty="0" smtClean="0">
                <a:solidFill>
                  <a:srgbClr val="7030A0"/>
                </a:solidFill>
              </a:rPr>
              <a:t>Two or more elements chemically reacted together. Its difficult to separate.</a:t>
            </a:r>
            <a:endParaRPr lang="en-GB" dirty="0">
              <a:solidFill>
                <a:srgbClr val="7030A0"/>
              </a:solidFill>
            </a:endParaRPr>
          </a:p>
        </p:txBody>
      </p:sp>
      <p:sp>
        <p:nvSpPr>
          <p:cNvPr id="8" name="TextBox 7"/>
          <p:cNvSpPr txBox="1"/>
          <p:nvPr/>
        </p:nvSpPr>
        <p:spPr>
          <a:xfrm>
            <a:off x="5286380" y="5429264"/>
            <a:ext cx="3286148" cy="369332"/>
          </a:xfrm>
          <a:prstGeom prst="rect">
            <a:avLst/>
          </a:prstGeom>
          <a:noFill/>
        </p:spPr>
        <p:txBody>
          <a:bodyPr wrap="square" rtlCol="0">
            <a:spAutoFit/>
          </a:bodyPr>
          <a:lstStyle/>
          <a:p>
            <a:r>
              <a:rPr lang="en-GB" dirty="0" smtClean="0">
                <a:solidFill>
                  <a:schemeClr val="accent6"/>
                </a:solidFill>
              </a:rPr>
              <a:t>One type of atom only</a:t>
            </a:r>
            <a:endParaRPr lang="en-GB" dirty="0">
              <a:solidFill>
                <a:schemeClr val="accent6"/>
              </a:solidFill>
            </a:endParaRPr>
          </a:p>
        </p:txBody>
      </p:sp>
      <p:sp>
        <p:nvSpPr>
          <p:cNvPr id="9" name="TextBox 8"/>
          <p:cNvSpPr txBox="1"/>
          <p:nvPr/>
        </p:nvSpPr>
        <p:spPr>
          <a:xfrm>
            <a:off x="5143504" y="2643182"/>
            <a:ext cx="3071834" cy="1200329"/>
          </a:xfrm>
          <a:prstGeom prst="rect">
            <a:avLst/>
          </a:prstGeom>
          <a:noFill/>
        </p:spPr>
        <p:txBody>
          <a:bodyPr wrap="square" rtlCol="0">
            <a:spAutoFit/>
          </a:bodyPr>
          <a:lstStyle/>
          <a:p>
            <a:r>
              <a:rPr lang="en-GB" dirty="0" smtClean="0">
                <a:solidFill>
                  <a:schemeClr val="accent3"/>
                </a:solidFill>
              </a:rPr>
              <a:t>Different atomic forms of the same element, which have the same number of protons but a different number of neutrons.</a:t>
            </a:r>
            <a:endParaRPr lang="en-GB" dirty="0">
              <a:solidFill>
                <a:schemeClr val="accent3"/>
              </a:solidFill>
            </a:endParaRPr>
          </a:p>
        </p:txBody>
      </p:sp>
      <p:cxnSp>
        <p:nvCxnSpPr>
          <p:cNvPr id="11" name="Straight Arrow Connector 10"/>
          <p:cNvCxnSpPr/>
          <p:nvPr/>
        </p:nvCxnSpPr>
        <p:spPr>
          <a:xfrm rot="16200000" flipH="1">
            <a:off x="1285852" y="1571612"/>
            <a:ext cx="4500594" cy="335758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3" name="Straight Arrow Connector 12"/>
          <p:cNvCxnSpPr>
            <a:stCxn id="5" idx="3"/>
          </p:cNvCxnSpPr>
          <p:nvPr/>
        </p:nvCxnSpPr>
        <p:spPr>
          <a:xfrm flipV="1">
            <a:off x="2285984" y="1214422"/>
            <a:ext cx="2928958" cy="1761808"/>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5" name="Straight Arrow Connector 14"/>
          <p:cNvCxnSpPr/>
          <p:nvPr/>
        </p:nvCxnSpPr>
        <p:spPr>
          <a:xfrm flipV="1">
            <a:off x="2071670" y="3357562"/>
            <a:ext cx="2928958" cy="235745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0"/>
            <a:ext cx="2857520" cy="923330"/>
          </a:xfrm>
          <a:prstGeom prst="rect">
            <a:avLst/>
          </a:prstGeom>
          <a:noFill/>
        </p:spPr>
        <p:txBody>
          <a:bodyPr wrap="square" rtlCol="0">
            <a:spAutoFit/>
          </a:bodyPr>
          <a:lstStyle/>
          <a:p>
            <a:r>
              <a:rPr lang="en-GB" sz="5400" dirty="0" smtClean="0"/>
              <a:t>Isotopes!</a:t>
            </a:r>
            <a:endParaRPr lang="en-GB" sz="5400" dirty="0"/>
          </a:p>
        </p:txBody>
      </p:sp>
      <p:sp>
        <p:nvSpPr>
          <p:cNvPr id="4" name="Rectangle 3"/>
          <p:cNvSpPr/>
          <p:nvPr/>
        </p:nvSpPr>
        <p:spPr>
          <a:xfrm>
            <a:off x="428596" y="1142984"/>
            <a:ext cx="6643734" cy="230832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n-GB" sz="3600" dirty="0" smtClean="0">
                <a:solidFill>
                  <a:schemeClr val="accent3"/>
                </a:solidFill>
              </a:rPr>
              <a:t>Different atomic forms of the same element, which have the same number of protons but a different number of neutrons</a:t>
            </a:r>
            <a:endParaRPr lang="en-GB" sz="3600" dirty="0"/>
          </a:p>
        </p:txBody>
      </p:sp>
      <p:sp>
        <p:nvSpPr>
          <p:cNvPr id="5" name="TextBox 4"/>
          <p:cNvSpPr txBox="1"/>
          <p:nvPr/>
        </p:nvSpPr>
        <p:spPr>
          <a:xfrm>
            <a:off x="4214810" y="285728"/>
            <a:ext cx="3429024" cy="830997"/>
          </a:xfrm>
          <a:prstGeom prst="rect">
            <a:avLst/>
          </a:prstGeom>
          <a:noFill/>
        </p:spPr>
        <p:txBody>
          <a:bodyPr wrap="square" rtlCol="0">
            <a:spAutoFit/>
          </a:bodyPr>
          <a:lstStyle/>
          <a:p>
            <a:r>
              <a:rPr lang="en-GB" sz="2400" dirty="0" smtClean="0"/>
              <a:t>You need to learn this definition!</a:t>
            </a:r>
            <a:endParaRPr lang="en-GB" sz="2400" dirty="0"/>
          </a:p>
        </p:txBody>
      </p:sp>
      <p:sp>
        <p:nvSpPr>
          <p:cNvPr id="6" name="TextBox 5"/>
          <p:cNvSpPr txBox="1"/>
          <p:nvPr/>
        </p:nvSpPr>
        <p:spPr>
          <a:xfrm>
            <a:off x="0" y="3643314"/>
            <a:ext cx="1857388" cy="2246769"/>
          </a:xfrm>
          <a:prstGeom prst="rect">
            <a:avLst/>
          </a:prstGeom>
          <a:noFill/>
        </p:spPr>
        <p:txBody>
          <a:bodyPr wrap="square" rtlCol="0">
            <a:spAutoFit/>
          </a:bodyPr>
          <a:lstStyle/>
          <a:p>
            <a:r>
              <a:rPr lang="en-GB" sz="2800" dirty="0" smtClean="0"/>
              <a:t>So for example a popular pair of isotopes ,</a:t>
            </a:r>
            <a:endParaRPr lang="en-GB" sz="2800" dirty="0"/>
          </a:p>
        </p:txBody>
      </p:sp>
      <p:sp>
        <p:nvSpPr>
          <p:cNvPr id="7" name="TextBox 6"/>
          <p:cNvSpPr txBox="1"/>
          <p:nvPr/>
        </p:nvSpPr>
        <p:spPr>
          <a:xfrm>
            <a:off x="3714744" y="4786322"/>
            <a:ext cx="642942" cy="1446550"/>
          </a:xfrm>
          <a:prstGeom prst="rect">
            <a:avLst/>
          </a:prstGeom>
          <a:noFill/>
        </p:spPr>
        <p:txBody>
          <a:bodyPr wrap="square" rtlCol="0">
            <a:spAutoFit/>
          </a:bodyPr>
          <a:lstStyle/>
          <a:p>
            <a:r>
              <a:rPr lang="en-GB" sz="8800" dirty="0" smtClean="0"/>
              <a:t>c</a:t>
            </a:r>
            <a:endParaRPr lang="en-GB" sz="8800" dirty="0"/>
          </a:p>
        </p:txBody>
      </p:sp>
      <p:sp>
        <p:nvSpPr>
          <p:cNvPr id="8" name="TextBox 7"/>
          <p:cNvSpPr txBox="1"/>
          <p:nvPr/>
        </p:nvSpPr>
        <p:spPr>
          <a:xfrm>
            <a:off x="5929322" y="4786322"/>
            <a:ext cx="642942" cy="1446550"/>
          </a:xfrm>
          <a:prstGeom prst="rect">
            <a:avLst/>
          </a:prstGeom>
          <a:noFill/>
        </p:spPr>
        <p:txBody>
          <a:bodyPr wrap="square" rtlCol="0">
            <a:spAutoFit/>
          </a:bodyPr>
          <a:lstStyle/>
          <a:p>
            <a:r>
              <a:rPr lang="en-GB" sz="8800" dirty="0" smtClean="0"/>
              <a:t>c</a:t>
            </a:r>
            <a:endParaRPr lang="en-GB" sz="8800" dirty="0"/>
          </a:p>
        </p:txBody>
      </p:sp>
      <p:sp>
        <p:nvSpPr>
          <p:cNvPr id="9" name="TextBox 8"/>
          <p:cNvSpPr txBox="1"/>
          <p:nvPr/>
        </p:nvSpPr>
        <p:spPr>
          <a:xfrm>
            <a:off x="3428992" y="5143512"/>
            <a:ext cx="428628" cy="923330"/>
          </a:xfrm>
          <a:prstGeom prst="rect">
            <a:avLst/>
          </a:prstGeom>
          <a:noFill/>
        </p:spPr>
        <p:txBody>
          <a:bodyPr wrap="square" rtlCol="0">
            <a:spAutoFit/>
          </a:bodyPr>
          <a:lstStyle/>
          <a:p>
            <a:r>
              <a:rPr lang="en-GB" dirty="0" smtClean="0"/>
              <a:t>12</a:t>
            </a:r>
          </a:p>
          <a:p>
            <a:endParaRPr lang="en-GB" dirty="0" smtClean="0"/>
          </a:p>
          <a:p>
            <a:r>
              <a:rPr lang="en-GB" dirty="0" smtClean="0"/>
              <a:t>6</a:t>
            </a:r>
            <a:endParaRPr lang="en-GB" dirty="0"/>
          </a:p>
        </p:txBody>
      </p:sp>
      <p:sp>
        <p:nvSpPr>
          <p:cNvPr id="10" name="TextBox 9"/>
          <p:cNvSpPr txBox="1"/>
          <p:nvPr/>
        </p:nvSpPr>
        <p:spPr>
          <a:xfrm>
            <a:off x="5572132" y="5143512"/>
            <a:ext cx="500066" cy="923330"/>
          </a:xfrm>
          <a:prstGeom prst="rect">
            <a:avLst/>
          </a:prstGeom>
          <a:noFill/>
        </p:spPr>
        <p:txBody>
          <a:bodyPr wrap="square" rtlCol="0">
            <a:spAutoFit/>
          </a:bodyPr>
          <a:lstStyle/>
          <a:p>
            <a:r>
              <a:rPr lang="en-GB" dirty="0" smtClean="0"/>
              <a:t>14</a:t>
            </a:r>
          </a:p>
          <a:p>
            <a:endParaRPr lang="en-GB" dirty="0" smtClean="0"/>
          </a:p>
          <a:p>
            <a:r>
              <a:rPr lang="en-GB" dirty="0" smtClean="0"/>
              <a:t>6</a:t>
            </a:r>
          </a:p>
        </p:txBody>
      </p:sp>
      <p:sp>
        <p:nvSpPr>
          <p:cNvPr id="11" name="TextBox 10"/>
          <p:cNvSpPr txBox="1"/>
          <p:nvPr/>
        </p:nvSpPr>
        <p:spPr>
          <a:xfrm>
            <a:off x="2714612" y="3786190"/>
            <a:ext cx="1928826" cy="1200329"/>
          </a:xfrm>
          <a:prstGeom prst="rect">
            <a:avLst/>
          </a:prstGeom>
          <a:noFill/>
        </p:spPr>
        <p:txBody>
          <a:bodyPr wrap="square" rtlCol="0">
            <a:spAutoFit/>
          </a:bodyPr>
          <a:lstStyle/>
          <a:p>
            <a:r>
              <a:rPr lang="en-GB" sz="2400" dirty="0" smtClean="0"/>
              <a:t>6 protons</a:t>
            </a:r>
          </a:p>
          <a:p>
            <a:r>
              <a:rPr lang="en-GB" sz="2400" dirty="0" smtClean="0">
                <a:solidFill>
                  <a:srgbClr val="92D050"/>
                </a:solidFill>
              </a:rPr>
              <a:t>6 neutrons</a:t>
            </a:r>
          </a:p>
          <a:p>
            <a:r>
              <a:rPr lang="en-GB" sz="2400" dirty="0" smtClean="0"/>
              <a:t>6 electrons</a:t>
            </a:r>
            <a:endParaRPr lang="en-GB" sz="2400" dirty="0"/>
          </a:p>
        </p:txBody>
      </p:sp>
      <p:sp>
        <p:nvSpPr>
          <p:cNvPr id="12" name="TextBox 11"/>
          <p:cNvSpPr txBox="1"/>
          <p:nvPr/>
        </p:nvSpPr>
        <p:spPr>
          <a:xfrm>
            <a:off x="5214942" y="3786190"/>
            <a:ext cx="2143140" cy="1200329"/>
          </a:xfrm>
          <a:prstGeom prst="rect">
            <a:avLst/>
          </a:prstGeom>
          <a:noFill/>
        </p:spPr>
        <p:txBody>
          <a:bodyPr wrap="square" rtlCol="0">
            <a:spAutoFit/>
          </a:bodyPr>
          <a:lstStyle/>
          <a:p>
            <a:r>
              <a:rPr lang="en-GB" sz="2400" dirty="0" smtClean="0"/>
              <a:t>6 protons</a:t>
            </a:r>
          </a:p>
          <a:p>
            <a:r>
              <a:rPr lang="en-GB" sz="2400" dirty="0" smtClean="0">
                <a:solidFill>
                  <a:srgbClr val="92D050"/>
                </a:solidFill>
              </a:rPr>
              <a:t>8 neutrons</a:t>
            </a:r>
          </a:p>
          <a:p>
            <a:r>
              <a:rPr lang="en-GB" sz="2400" dirty="0" smtClean="0"/>
              <a:t>6 electrons</a:t>
            </a: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4143404" cy="584775"/>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GB" sz="3200" b="1" dirty="0" smtClean="0">
                <a:ln/>
                <a:solidFill>
                  <a:schemeClr val="accent3"/>
                </a:solidFill>
              </a:rPr>
              <a:t>The periodic table</a:t>
            </a:r>
            <a:endParaRPr lang="en-GB" sz="3200" b="1" dirty="0">
              <a:ln/>
              <a:solidFill>
                <a:schemeClr val="accent3"/>
              </a:solidFill>
            </a:endParaRPr>
          </a:p>
        </p:txBody>
      </p:sp>
      <p:sp>
        <p:nvSpPr>
          <p:cNvPr id="4" name="TextBox 3"/>
          <p:cNvSpPr txBox="1"/>
          <p:nvPr/>
        </p:nvSpPr>
        <p:spPr>
          <a:xfrm>
            <a:off x="0" y="642918"/>
            <a:ext cx="9144000" cy="3046988"/>
          </a:xfrm>
          <a:prstGeom prst="rect">
            <a:avLst/>
          </a:prstGeom>
          <a:noFill/>
        </p:spPr>
        <p:txBody>
          <a:bodyPr wrap="square" rtlCol="0">
            <a:spAutoFit/>
          </a:bodyPr>
          <a:lstStyle/>
          <a:p>
            <a:r>
              <a:rPr lang="en-GB" sz="2400" dirty="0" smtClean="0"/>
              <a:t>Elements in order of ascending atomic number</a:t>
            </a:r>
          </a:p>
          <a:p>
            <a:r>
              <a:rPr lang="en-GB" sz="2400" dirty="0" smtClean="0"/>
              <a:t>The periodic table is laid out so that the elements with similar properties form columns</a:t>
            </a:r>
          </a:p>
          <a:p>
            <a:r>
              <a:rPr lang="en-GB" sz="2400" dirty="0" smtClean="0"/>
              <a:t>These vertical columns are called groups and roman numerals are often ( but not always ) used for them</a:t>
            </a:r>
          </a:p>
          <a:p>
            <a:r>
              <a:rPr lang="en-GB" sz="2400" dirty="0" smtClean="0"/>
              <a:t>The group to which the element belongs corresponds to the number of electrons  it has in its outer shell. E.g. group 1 have 1 </a:t>
            </a:r>
            <a:r>
              <a:rPr lang="en-GB" sz="2400" smtClean="0"/>
              <a:t>outer </a:t>
            </a:r>
            <a:r>
              <a:rPr lang="en-GB" sz="2400" smtClean="0"/>
              <a:t>shell ELECTRON </a:t>
            </a:r>
            <a:r>
              <a:rPr lang="en-GB" sz="2400" dirty="0" smtClean="0"/>
              <a:t>as group 7 has 7 </a:t>
            </a:r>
            <a:r>
              <a:rPr lang="en-GB" sz="2400" smtClean="0"/>
              <a:t>outer </a:t>
            </a:r>
            <a:r>
              <a:rPr lang="en-GB" sz="2400" smtClean="0"/>
              <a:t>shell ELECTRONS.</a:t>
            </a:r>
            <a:endParaRPr lang="en-GB" sz="2400" dirty="0" smtClean="0"/>
          </a:p>
        </p:txBody>
      </p:sp>
      <p:sp>
        <p:nvSpPr>
          <p:cNvPr id="5" name="TextBox 4"/>
          <p:cNvSpPr txBox="1"/>
          <p:nvPr/>
        </p:nvSpPr>
        <p:spPr>
          <a:xfrm>
            <a:off x="357158" y="4429132"/>
            <a:ext cx="3071834" cy="1323439"/>
          </a:xfrm>
          <a:prstGeom prst="rect">
            <a:avLst/>
          </a:prstGeom>
          <a:noFill/>
        </p:spPr>
        <p:txBody>
          <a:bodyPr wrap="square" rtlCol="0">
            <a:spAutoFit/>
          </a:bodyPr>
          <a:lstStyle/>
          <a:p>
            <a:r>
              <a:rPr lang="en-GB" sz="2000" dirty="0" smtClean="0"/>
              <a:t>Elements in a group have the same number of outer electrons which is why they have similar properties.</a:t>
            </a:r>
            <a:endParaRPr lang="en-GB"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286280" cy="769441"/>
          </a:xfrm>
          <a:prstGeom prst="rect">
            <a:avLst/>
          </a:prstGeom>
          <a:noFill/>
        </p:spPr>
        <p:txBody>
          <a:bodyPr wrap="square" rtlCol="0">
            <a:spAutoFit/>
          </a:bodyPr>
          <a:lstStyle/>
          <a:p>
            <a:r>
              <a:rPr lang="en-GB" sz="4400" dirty="0" smtClean="0"/>
              <a:t>Electron shells</a:t>
            </a:r>
            <a:endParaRPr lang="en-GB" sz="4400" dirty="0"/>
          </a:p>
        </p:txBody>
      </p:sp>
      <p:sp>
        <p:nvSpPr>
          <p:cNvPr id="3" name="TextBox 2"/>
          <p:cNvSpPr txBox="1"/>
          <p:nvPr/>
        </p:nvSpPr>
        <p:spPr>
          <a:xfrm>
            <a:off x="0" y="642918"/>
            <a:ext cx="4128053" cy="584775"/>
          </a:xfrm>
          <a:prstGeom prst="rect">
            <a:avLst/>
          </a:prstGeom>
          <a:noFill/>
        </p:spPr>
        <p:txBody>
          <a:bodyPr wrap="none" rtlCol="0">
            <a:spAutoFit/>
          </a:bodyPr>
          <a:lstStyle/>
          <a:p>
            <a:r>
              <a:rPr lang="en-GB" sz="3200" dirty="0" smtClean="0"/>
              <a:t>The rules: </a:t>
            </a:r>
            <a:r>
              <a:rPr lang="en-GB" sz="3200" dirty="0" smtClean="0">
                <a:solidFill>
                  <a:srgbClr val="92D050"/>
                </a:solidFill>
              </a:rPr>
              <a:t>true</a:t>
            </a:r>
            <a:r>
              <a:rPr lang="en-GB" sz="3200" dirty="0" smtClean="0"/>
              <a:t> or </a:t>
            </a:r>
            <a:r>
              <a:rPr lang="en-GB" sz="3200" dirty="0" smtClean="0">
                <a:solidFill>
                  <a:srgbClr val="FF0000"/>
                </a:solidFill>
              </a:rPr>
              <a:t>false</a:t>
            </a:r>
            <a:r>
              <a:rPr lang="en-GB" sz="3200" dirty="0" smtClean="0"/>
              <a:t>?</a:t>
            </a:r>
            <a:endParaRPr lang="en-GB" sz="3200" dirty="0"/>
          </a:p>
        </p:txBody>
      </p:sp>
      <p:sp>
        <p:nvSpPr>
          <p:cNvPr id="4" name="TextBox 3"/>
          <p:cNvSpPr txBox="1"/>
          <p:nvPr/>
        </p:nvSpPr>
        <p:spPr>
          <a:xfrm>
            <a:off x="214282" y="1428736"/>
            <a:ext cx="8715436" cy="5016758"/>
          </a:xfrm>
          <a:prstGeom prst="rect">
            <a:avLst/>
          </a:prstGeom>
          <a:noFill/>
        </p:spPr>
        <p:txBody>
          <a:bodyPr wrap="square" rtlCol="0">
            <a:spAutoFit/>
          </a:bodyPr>
          <a:lstStyle/>
          <a:p>
            <a:pPr>
              <a:buFont typeface="Arial" pitchFamily="34" charset="0"/>
              <a:buChar char="•"/>
            </a:pPr>
            <a:r>
              <a:rPr lang="en-GB" sz="3200" dirty="0" smtClean="0"/>
              <a:t>Electrons don’t always occupy shells</a:t>
            </a:r>
          </a:p>
          <a:p>
            <a:pPr>
              <a:buFont typeface="Arial" pitchFamily="34" charset="0"/>
              <a:buChar char="•"/>
            </a:pPr>
            <a:r>
              <a:rPr lang="en-GB" sz="3200" dirty="0" smtClean="0"/>
              <a:t>The lowest energy levels are always filled first- these are the ones closest to the nucleus.</a:t>
            </a:r>
          </a:p>
          <a:p>
            <a:pPr>
              <a:buFont typeface="Arial" pitchFamily="34" charset="0"/>
              <a:buChar char="•"/>
            </a:pPr>
            <a:r>
              <a:rPr lang="en-GB" sz="3200" dirty="0" smtClean="0"/>
              <a:t>Only a certain number are allowed in each shell e.g. 3 in the first 7 in the second 7 in the third and 3 in the fourth.</a:t>
            </a:r>
          </a:p>
          <a:p>
            <a:pPr>
              <a:buFont typeface="Arial" pitchFamily="34" charset="0"/>
              <a:buChar char="•"/>
            </a:pPr>
            <a:r>
              <a:rPr lang="en-GB" sz="3200" dirty="0" smtClean="0"/>
              <a:t>Atoms are much happier when they have full electron shells- like the noble gases in group 0.</a:t>
            </a:r>
          </a:p>
          <a:p>
            <a:pPr>
              <a:buFont typeface="Arial" pitchFamily="34" charset="0"/>
              <a:buChar char="•"/>
            </a:pPr>
            <a:r>
              <a:rPr lang="en-GB" sz="3200" dirty="0" smtClean="0"/>
              <a:t>In most atoms the outer shell is full which makes them want to react.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286280" cy="769441"/>
          </a:xfrm>
          <a:prstGeom prst="rect">
            <a:avLst/>
          </a:prstGeom>
          <a:noFill/>
        </p:spPr>
        <p:txBody>
          <a:bodyPr wrap="square" rtlCol="0">
            <a:spAutoFit/>
          </a:bodyPr>
          <a:lstStyle/>
          <a:p>
            <a:r>
              <a:rPr lang="en-GB" sz="4400" dirty="0" smtClean="0"/>
              <a:t>Electron shells</a:t>
            </a:r>
            <a:endParaRPr lang="en-GB" sz="4400" dirty="0"/>
          </a:p>
        </p:txBody>
      </p:sp>
      <p:sp>
        <p:nvSpPr>
          <p:cNvPr id="3" name="TextBox 2"/>
          <p:cNvSpPr txBox="1"/>
          <p:nvPr/>
        </p:nvSpPr>
        <p:spPr>
          <a:xfrm>
            <a:off x="0" y="642918"/>
            <a:ext cx="4128053" cy="584775"/>
          </a:xfrm>
          <a:prstGeom prst="rect">
            <a:avLst/>
          </a:prstGeom>
          <a:noFill/>
        </p:spPr>
        <p:txBody>
          <a:bodyPr wrap="none" rtlCol="0">
            <a:spAutoFit/>
          </a:bodyPr>
          <a:lstStyle/>
          <a:p>
            <a:r>
              <a:rPr lang="en-GB" sz="3200" dirty="0" smtClean="0"/>
              <a:t>The rules: </a:t>
            </a:r>
            <a:r>
              <a:rPr lang="en-GB" sz="3200" dirty="0" smtClean="0">
                <a:solidFill>
                  <a:srgbClr val="92D050"/>
                </a:solidFill>
              </a:rPr>
              <a:t>true</a:t>
            </a:r>
            <a:r>
              <a:rPr lang="en-GB" sz="3200" dirty="0" smtClean="0"/>
              <a:t> or </a:t>
            </a:r>
            <a:r>
              <a:rPr lang="en-GB" sz="3200" dirty="0" smtClean="0">
                <a:solidFill>
                  <a:srgbClr val="FF0000"/>
                </a:solidFill>
              </a:rPr>
              <a:t>false?</a:t>
            </a:r>
            <a:endParaRPr lang="en-GB" sz="3200" dirty="0">
              <a:solidFill>
                <a:srgbClr val="FF0000"/>
              </a:solidFill>
            </a:endParaRPr>
          </a:p>
        </p:txBody>
      </p:sp>
      <p:sp>
        <p:nvSpPr>
          <p:cNvPr id="4" name="TextBox 3"/>
          <p:cNvSpPr txBox="1"/>
          <p:nvPr/>
        </p:nvSpPr>
        <p:spPr>
          <a:xfrm>
            <a:off x="214282" y="1428736"/>
            <a:ext cx="8715436" cy="5016758"/>
          </a:xfrm>
          <a:prstGeom prst="rect">
            <a:avLst/>
          </a:prstGeom>
          <a:noFill/>
        </p:spPr>
        <p:txBody>
          <a:bodyPr wrap="square" rtlCol="0">
            <a:spAutoFit/>
          </a:bodyPr>
          <a:lstStyle/>
          <a:p>
            <a:pPr>
              <a:buFont typeface="Arial" pitchFamily="34" charset="0"/>
              <a:buChar char="•"/>
            </a:pPr>
            <a:r>
              <a:rPr lang="en-GB" sz="3200" dirty="0" smtClean="0">
                <a:solidFill>
                  <a:srgbClr val="FF0000"/>
                </a:solidFill>
              </a:rPr>
              <a:t>Electrons don’t always occupy shells</a:t>
            </a:r>
          </a:p>
          <a:p>
            <a:pPr>
              <a:buFont typeface="Arial" pitchFamily="34" charset="0"/>
              <a:buChar char="•"/>
            </a:pPr>
            <a:r>
              <a:rPr lang="en-GB" sz="3200" dirty="0" smtClean="0">
                <a:solidFill>
                  <a:srgbClr val="92D050"/>
                </a:solidFill>
              </a:rPr>
              <a:t>The lowest energy levels are always filled first- these are the ones closest to the nucleus.</a:t>
            </a:r>
          </a:p>
          <a:p>
            <a:pPr>
              <a:buFont typeface="Arial" pitchFamily="34" charset="0"/>
              <a:buChar char="•"/>
            </a:pPr>
            <a:r>
              <a:rPr lang="en-GB" sz="3200" dirty="0" smtClean="0">
                <a:solidFill>
                  <a:srgbClr val="FF0000"/>
                </a:solidFill>
              </a:rPr>
              <a:t>Only a certain number are allowed in each shell e.g. 3 in the first 7 in the second 7 in the third and 3 in the fourth.</a:t>
            </a:r>
          </a:p>
          <a:p>
            <a:pPr>
              <a:buFont typeface="Arial" pitchFamily="34" charset="0"/>
              <a:buChar char="•"/>
            </a:pPr>
            <a:r>
              <a:rPr lang="en-GB" sz="3200" dirty="0" smtClean="0">
                <a:solidFill>
                  <a:srgbClr val="92D050"/>
                </a:solidFill>
              </a:rPr>
              <a:t>Atoms are much happier when they have full electron shells- like the noble gases in group 0.</a:t>
            </a:r>
          </a:p>
          <a:p>
            <a:pPr>
              <a:buFont typeface="Arial" pitchFamily="34" charset="0"/>
              <a:buChar char="•"/>
            </a:pPr>
            <a:r>
              <a:rPr lang="en-GB" sz="3200" dirty="0" smtClean="0">
                <a:solidFill>
                  <a:srgbClr val="FF0000"/>
                </a:solidFill>
              </a:rPr>
              <a:t>In most atoms the outer shell is full which makes them want to react.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286280" cy="769441"/>
          </a:xfrm>
          <a:prstGeom prst="rect">
            <a:avLst/>
          </a:prstGeom>
          <a:noFill/>
        </p:spPr>
        <p:txBody>
          <a:bodyPr wrap="square" rtlCol="0">
            <a:spAutoFit/>
          </a:bodyPr>
          <a:lstStyle/>
          <a:p>
            <a:r>
              <a:rPr lang="en-GB" sz="4400" dirty="0" smtClean="0"/>
              <a:t>Electron shells</a:t>
            </a:r>
            <a:endParaRPr lang="en-GB" sz="4400" dirty="0"/>
          </a:p>
        </p:txBody>
      </p:sp>
      <p:sp>
        <p:nvSpPr>
          <p:cNvPr id="3" name="TextBox 2"/>
          <p:cNvSpPr txBox="1"/>
          <p:nvPr/>
        </p:nvSpPr>
        <p:spPr>
          <a:xfrm>
            <a:off x="0" y="642918"/>
            <a:ext cx="4128053" cy="584775"/>
          </a:xfrm>
          <a:prstGeom prst="rect">
            <a:avLst/>
          </a:prstGeom>
          <a:noFill/>
        </p:spPr>
        <p:txBody>
          <a:bodyPr wrap="none" rtlCol="0">
            <a:spAutoFit/>
          </a:bodyPr>
          <a:lstStyle/>
          <a:p>
            <a:r>
              <a:rPr lang="en-GB" sz="3200" dirty="0" smtClean="0"/>
              <a:t>The rules: true or false?</a:t>
            </a:r>
            <a:endParaRPr lang="en-GB" sz="3200" dirty="0"/>
          </a:p>
        </p:txBody>
      </p:sp>
      <p:sp>
        <p:nvSpPr>
          <p:cNvPr id="4" name="TextBox 3"/>
          <p:cNvSpPr txBox="1"/>
          <p:nvPr/>
        </p:nvSpPr>
        <p:spPr>
          <a:xfrm>
            <a:off x="214282" y="1428736"/>
            <a:ext cx="8715436" cy="5016758"/>
          </a:xfrm>
          <a:prstGeom prst="rect">
            <a:avLst/>
          </a:prstGeom>
          <a:noFill/>
        </p:spPr>
        <p:txBody>
          <a:bodyPr wrap="square" rtlCol="0">
            <a:spAutoFit/>
          </a:bodyPr>
          <a:lstStyle/>
          <a:p>
            <a:pPr>
              <a:buFont typeface="Arial" pitchFamily="34" charset="0"/>
              <a:buChar char="•"/>
            </a:pPr>
            <a:r>
              <a:rPr lang="en-GB" sz="3200" dirty="0" smtClean="0"/>
              <a:t>Electrons </a:t>
            </a:r>
            <a:r>
              <a:rPr lang="en-GB" sz="3200" u="sng" dirty="0" smtClean="0">
                <a:solidFill>
                  <a:srgbClr val="92D050"/>
                </a:solidFill>
              </a:rPr>
              <a:t>always</a:t>
            </a:r>
            <a:r>
              <a:rPr lang="en-GB" sz="3200" dirty="0" smtClean="0"/>
              <a:t> occupy shells</a:t>
            </a:r>
          </a:p>
          <a:p>
            <a:pPr>
              <a:buFont typeface="Arial" pitchFamily="34" charset="0"/>
              <a:buChar char="•"/>
            </a:pPr>
            <a:r>
              <a:rPr lang="en-GB" sz="3200" dirty="0" smtClean="0"/>
              <a:t>The lowest energy levels are always filled first- these are the ones closest to the nucleus.</a:t>
            </a:r>
          </a:p>
          <a:p>
            <a:pPr>
              <a:buFont typeface="Arial" pitchFamily="34" charset="0"/>
              <a:buChar char="•"/>
            </a:pPr>
            <a:r>
              <a:rPr lang="en-GB" sz="3200" dirty="0" smtClean="0"/>
              <a:t>Only a certain number are allowed in each shell e.g. </a:t>
            </a:r>
            <a:r>
              <a:rPr lang="en-GB" sz="3200" u="sng" dirty="0" smtClean="0">
                <a:solidFill>
                  <a:srgbClr val="92D050"/>
                </a:solidFill>
              </a:rPr>
              <a:t>2</a:t>
            </a:r>
            <a:r>
              <a:rPr lang="en-GB" sz="3200" dirty="0" smtClean="0"/>
              <a:t> in the first </a:t>
            </a:r>
            <a:r>
              <a:rPr lang="en-GB" sz="3200" u="sng" dirty="0" smtClean="0">
                <a:solidFill>
                  <a:srgbClr val="92D050"/>
                </a:solidFill>
              </a:rPr>
              <a:t>8 </a:t>
            </a:r>
            <a:r>
              <a:rPr lang="en-GB" sz="3200" dirty="0" smtClean="0"/>
              <a:t>in the second </a:t>
            </a:r>
            <a:r>
              <a:rPr lang="en-GB" sz="3200" u="sng" dirty="0" smtClean="0">
                <a:solidFill>
                  <a:srgbClr val="92D050"/>
                </a:solidFill>
              </a:rPr>
              <a:t>8</a:t>
            </a:r>
            <a:r>
              <a:rPr lang="en-GB" sz="3200" dirty="0" smtClean="0"/>
              <a:t> in the third and </a:t>
            </a:r>
            <a:r>
              <a:rPr lang="en-GB" sz="3200" u="sng" dirty="0" smtClean="0">
                <a:solidFill>
                  <a:srgbClr val="92D050"/>
                </a:solidFill>
              </a:rPr>
              <a:t>2</a:t>
            </a:r>
            <a:r>
              <a:rPr lang="en-GB" sz="3200" dirty="0" smtClean="0"/>
              <a:t> in the fourth.</a:t>
            </a:r>
          </a:p>
          <a:p>
            <a:pPr>
              <a:buFont typeface="Arial" pitchFamily="34" charset="0"/>
              <a:buChar char="•"/>
            </a:pPr>
            <a:r>
              <a:rPr lang="en-GB" sz="3200" dirty="0" smtClean="0"/>
              <a:t>Atoms are much happier when they have full electron shells- like the noble gases in group 0.</a:t>
            </a:r>
          </a:p>
          <a:p>
            <a:pPr>
              <a:buFont typeface="Arial" pitchFamily="34" charset="0"/>
              <a:buChar char="•"/>
            </a:pPr>
            <a:r>
              <a:rPr lang="en-GB" sz="3200" dirty="0" smtClean="0"/>
              <a:t>In most atoms the outer shell is </a:t>
            </a:r>
            <a:r>
              <a:rPr lang="en-GB" sz="3200" u="sng" dirty="0" smtClean="0">
                <a:solidFill>
                  <a:srgbClr val="92D050"/>
                </a:solidFill>
              </a:rPr>
              <a:t>not </a:t>
            </a:r>
            <a:r>
              <a:rPr lang="en-GB" sz="3200" dirty="0" smtClean="0"/>
              <a:t>full which makes them want to react.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7858148" cy="1015663"/>
          </a:xfrm>
          <a:prstGeom prst="rect">
            <a:avLst/>
          </a:prstGeom>
          <a:noFill/>
        </p:spPr>
        <p:txBody>
          <a:bodyPr wrap="square" rtlCol="0">
            <a:spAutoFit/>
          </a:bodyPr>
          <a:lstStyle/>
          <a:p>
            <a:r>
              <a:rPr lang="en-GB" sz="6000" dirty="0" smtClean="0"/>
              <a:t>Configuration rules</a:t>
            </a:r>
            <a:endParaRPr lang="en-GB" sz="6000" dirty="0"/>
          </a:p>
        </p:txBody>
      </p:sp>
      <p:pic>
        <p:nvPicPr>
          <p:cNvPr id="3074" name="Picture 2" descr="Chalkboard with description of periodic table notation for nitrogen.  There is a square with three values in it.  Top has atomic number, center has element symbol, and bottom has atomic mass value.  The atomic number equals number of protons and also the number of electrons in a neutral atom.  Atomic mass equals the mass of the entire atom."/>
          <p:cNvPicPr>
            <a:picLocks noChangeAspect="1" noChangeArrowheads="1"/>
          </p:cNvPicPr>
          <p:nvPr/>
        </p:nvPicPr>
        <p:blipFill>
          <a:blip r:embed="rId3"/>
          <a:srcRect/>
          <a:stretch>
            <a:fillRect/>
          </a:stretch>
        </p:blipFill>
        <p:spPr bwMode="auto">
          <a:xfrm>
            <a:off x="428596" y="1214422"/>
            <a:ext cx="4191000" cy="2143125"/>
          </a:xfrm>
          <a:prstGeom prst="rect">
            <a:avLst/>
          </a:prstGeom>
          <a:noFill/>
        </p:spPr>
      </p:pic>
      <p:sp>
        <p:nvSpPr>
          <p:cNvPr id="4" name="TextBox 3"/>
          <p:cNvSpPr txBox="1"/>
          <p:nvPr/>
        </p:nvSpPr>
        <p:spPr>
          <a:xfrm>
            <a:off x="428596" y="3571876"/>
            <a:ext cx="2428892" cy="2246769"/>
          </a:xfrm>
          <a:prstGeom prst="rect">
            <a:avLst/>
          </a:prstGeom>
          <a:noFill/>
        </p:spPr>
        <p:txBody>
          <a:bodyPr wrap="square" rtlCol="0">
            <a:spAutoFit/>
          </a:bodyPr>
          <a:lstStyle/>
          <a:p>
            <a:r>
              <a:rPr lang="en-GB" sz="2800" dirty="0" smtClean="0"/>
              <a:t>If the number of protons is 7 then so is the number of electrons,</a:t>
            </a:r>
            <a:endParaRPr lang="en-GB" sz="2800" dirty="0"/>
          </a:p>
        </p:txBody>
      </p:sp>
      <p:sp>
        <p:nvSpPr>
          <p:cNvPr id="5" name="TextBox 4"/>
          <p:cNvSpPr txBox="1"/>
          <p:nvPr/>
        </p:nvSpPr>
        <p:spPr>
          <a:xfrm>
            <a:off x="3571868" y="3929066"/>
            <a:ext cx="3571900" cy="1815882"/>
          </a:xfrm>
          <a:prstGeom prst="rect">
            <a:avLst/>
          </a:prstGeom>
          <a:noFill/>
        </p:spPr>
        <p:txBody>
          <a:bodyPr wrap="square" rtlCol="0">
            <a:spAutoFit/>
          </a:bodyPr>
          <a:lstStyle/>
          <a:p>
            <a:r>
              <a:rPr lang="en-GB" sz="2800" dirty="0" smtClean="0"/>
              <a:t>If we follow the 2 8 </a:t>
            </a:r>
            <a:r>
              <a:rPr lang="en-GB" sz="2800" dirty="0" err="1" smtClean="0"/>
              <a:t>8</a:t>
            </a:r>
            <a:r>
              <a:rPr lang="en-GB" sz="2800" dirty="0" smtClean="0"/>
              <a:t> 2 rule what's the configuration for nitrogen?</a:t>
            </a:r>
            <a:endParaRPr lang="en-GB"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2143108" y="1714488"/>
            <a:ext cx="4929222" cy="40719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val 1"/>
          <p:cNvSpPr/>
          <p:nvPr/>
        </p:nvSpPr>
        <p:spPr>
          <a:xfrm>
            <a:off x="3500430" y="2928934"/>
            <a:ext cx="2286016" cy="142876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Multiply 5"/>
          <p:cNvSpPr/>
          <p:nvPr/>
        </p:nvSpPr>
        <p:spPr>
          <a:xfrm>
            <a:off x="3286116" y="3286124"/>
            <a:ext cx="500066" cy="50006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Multiply 6"/>
          <p:cNvSpPr/>
          <p:nvPr/>
        </p:nvSpPr>
        <p:spPr>
          <a:xfrm>
            <a:off x="5429256" y="3286124"/>
            <a:ext cx="571504" cy="50006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ultiply 7"/>
          <p:cNvSpPr/>
          <p:nvPr/>
        </p:nvSpPr>
        <p:spPr>
          <a:xfrm>
            <a:off x="3714744" y="1571612"/>
            <a:ext cx="571504" cy="42862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Multiply 8"/>
          <p:cNvSpPr/>
          <p:nvPr/>
        </p:nvSpPr>
        <p:spPr>
          <a:xfrm>
            <a:off x="4786314" y="1571612"/>
            <a:ext cx="571504" cy="42862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Multiply 9"/>
          <p:cNvSpPr/>
          <p:nvPr/>
        </p:nvSpPr>
        <p:spPr>
          <a:xfrm>
            <a:off x="1857356" y="3071810"/>
            <a:ext cx="571504" cy="42862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Multiply 10"/>
          <p:cNvSpPr/>
          <p:nvPr/>
        </p:nvSpPr>
        <p:spPr>
          <a:xfrm>
            <a:off x="4429124" y="5500702"/>
            <a:ext cx="571504" cy="42862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Multiply 11"/>
          <p:cNvSpPr/>
          <p:nvPr/>
        </p:nvSpPr>
        <p:spPr>
          <a:xfrm>
            <a:off x="6786578" y="3143248"/>
            <a:ext cx="571504" cy="42862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4286248" y="3214686"/>
            <a:ext cx="785818" cy="769441"/>
          </a:xfrm>
          <a:prstGeom prst="rect">
            <a:avLst/>
          </a:prstGeom>
          <a:noFill/>
        </p:spPr>
        <p:txBody>
          <a:bodyPr wrap="square" rtlCol="0">
            <a:spAutoFit/>
          </a:bodyPr>
          <a:lstStyle/>
          <a:p>
            <a:r>
              <a:rPr lang="en-GB" sz="4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a:t>
            </a:r>
            <a:endParaRPr lang="en-GB" sz="4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4" name="TextBox 13"/>
          <p:cNvSpPr txBox="1"/>
          <p:nvPr/>
        </p:nvSpPr>
        <p:spPr>
          <a:xfrm>
            <a:off x="0" y="0"/>
            <a:ext cx="3714776" cy="1754326"/>
          </a:xfrm>
          <a:prstGeom prst="rect">
            <a:avLst/>
          </a:prstGeom>
          <a:noFill/>
        </p:spPr>
        <p:txBody>
          <a:bodyPr wrap="square" rtlCol="0">
            <a:spAutoFit/>
          </a:bodyPr>
          <a:lstStyle/>
          <a:p>
            <a:r>
              <a:rPr lang="en-GB" sz="3600" dirty="0" smtClean="0"/>
              <a:t>THE CONFIGURATION IS 2, 5</a:t>
            </a:r>
            <a:endParaRPr lang="en-GB"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614</Words>
  <Application>Microsoft Office PowerPoint</Application>
  <PresentationFormat>On-screen Show (4:3)</PresentationFormat>
  <Paragraphs>82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Answers</vt:lpstr>
      <vt:lpstr>So what have you learnt?!</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077211scazaly</dc:creator>
  <cp:lastModifiedBy>077211scazaly</cp:lastModifiedBy>
  <cp:revision>15</cp:revision>
  <dcterms:created xsi:type="dcterms:W3CDTF">2011-11-18T11:05:32Z</dcterms:created>
  <dcterms:modified xsi:type="dcterms:W3CDTF">2011-11-25T11:40:41Z</dcterms:modified>
</cp:coreProperties>
</file>