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CED8F-B1E6-43F3-8610-895AD9528CD6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860D-0622-415D-B3C7-F1F97227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2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988A7-9307-4B3F-83E7-A7A156EAE5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3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988A7-9307-4B3F-83E7-A7A156EAE5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3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988A7-9307-4B3F-83E7-A7A156EAE5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3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988A7-9307-4B3F-83E7-A7A156EAE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36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988A7-9307-4B3F-83E7-A7A156EAE5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3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2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0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4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18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1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6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9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6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AA26-4514-43C0-A4AC-D06832913F63}" type="datetimeFigureOut">
              <a:rPr lang="en-GB" smtClean="0"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2D34-01B1-43B6-8C82-2DC7A4758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9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152400"/>
            <a:ext cx="8929718" cy="56356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Explain how the formation of oceans changed the gases in the early atmosphere to the present day (8 marks)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7232"/>
            <a:ext cx="4267200" cy="1059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400" b="1" dirty="0" smtClean="0"/>
              <a:t>Some Key Words:</a:t>
            </a:r>
          </a:p>
          <a:p>
            <a:pPr lvl="1">
              <a:buNone/>
            </a:pPr>
            <a:r>
              <a:rPr lang="en-GB" sz="1400" dirty="0" smtClean="0"/>
              <a:t>	carbon </a:t>
            </a:r>
            <a:r>
              <a:rPr lang="en-GB" sz="1400" dirty="0" smtClean="0"/>
              <a:t>dioxide, </a:t>
            </a:r>
            <a:r>
              <a:rPr lang="en-GB" sz="1400" dirty="0" smtClean="0"/>
              <a:t>nitrogen, photosynthesis</a:t>
            </a:r>
            <a:r>
              <a:rPr lang="en-GB" sz="1400" dirty="0" smtClean="0"/>
              <a:t>,  respiration, volcanoes</a:t>
            </a:r>
            <a:r>
              <a:rPr lang="en-GB" sz="1400" dirty="0" smtClean="0"/>
              <a:t>, oxygen, water </a:t>
            </a:r>
            <a:r>
              <a:rPr lang="en-GB" sz="1400" dirty="0" smtClean="0"/>
              <a:t>vapour, plants </a:t>
            </a:r>
            <a:r>
              <a:rPr lang="en-GB" sz="1400" dirty="0" smtClean="0"/>
              <a:t>(algae), </a:t>
            </a:r>
            <a:r>
              <a:rPr lang="en-GB" sz="1400" dirty="0" smtClean="0"/>
              <a:t>oceans, increased, decreased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3396" y="1985272"/>
            <a:ext cx="4267200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D-E students</a:t>
            </a:r>
          </a:p>
          <a:p>
            <a:r>
              <a:rPr lang="en-GB" dirty="0" smtClean="0"/>
              <a:t>The early atmosphere was made up of mainly _______ and _______.</a:t>
            </a:r>
          </a:p>
          <a:p>
            <a:r>
              <a:rPr lang="en-GB" dirty="0" smtClean="0"/>
              <a:t>These gases were released from ________.</a:t>
            </a:r>
          </a:p>
          <a:p>
            <a:r>
              <a:rPr lang="en-GB" dirty="0" smtClean="0"/>
              <a:t>As the planet cooled, the ___________ condensed to form __________.</a:t>
            </a:r>
          </a:p>
          <a:p>
            <a:r>
              <a:rPr lang="en-GB" dirty="0" smtClean="0"/>
              <a:t>Early _______ </a:t>
            </a:r>
            <a:r>
              <a:rPr lang="en-GB" dirty="0" smtClean="0"/>
              <a:t>evolved in </a:t>
            </a:r>
            <a:r>
              <a:rPr lang="en-GB" dirty="0" smtClean="0"/>
              <a:t>the oceans, and started to do __________________.</a:t>
            </a:r>
          </a:p>
          <a:p>
            <a:r>
              <a:rPr lang="en-GB" dirty="0" smtClean="0"/>
              <a:t>This reaction takes in carbon dioxide, and releases ___________.  </a:t>
            </a:r>
            <a:r>
              <a:rPr lang="en-GB" dirty="0" smtClean="0"/>
              <a:t>This allowed organisms which  carry out _____________ to evolve.</a:t>
            </a:r>
            <a:endParaRPr lang="en-GB" dirty="0" smtClean="0"/>
          </a:p>
          <a:p>
            <a:r>
              <a:rPr lang="en-GB" dirty="0" smtClean="0"/>
              <a:t>Over millions of years the level of </a:t>
            </a:r>
            <a:r>
              <a:rPr lang="en-GB" dirty="0" smtClean="0"/>
              <a:t>carbon dioxide ___________, </a:t>
            </a:r>
            <a:r>
              <a:rPr lang="en-GB" dirty="0" smtClean="0"/>
              <a:t>and the level of oxygen </a:t>
            </a:r>
            <a:r>
              <a:rPr lang="en-GB" dirty="0" smtClean="0"/>
              <a:t>___________. </a:t>
            </a:r>
            <a:r>
              <a:rPr lang="en-GB" dirty="0" smtClean="0"/>
              <a:t>The main gas in the atmosphere today is ______________ (78%).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857232"/>
            <a:ext cx="426720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Level C-B students</a:t>
            </a:r>
          </a:p>
          <a:p>
            <a:endParaRPr lang="en-GB" sz="1600" dirty="0" smtClean="0"/>
          </a:p>
          <a:p>
            <a:r>
              <a:rPr lang="en-GB" sz="1600" dirty="0" smtClean="0"/>
              <a:t>Point 1:</a:t>
            </a:r>
          </a:p>
          <a:p>
            <a:r>
              <a:rPr lang="en-GB" sz="1600" dirty="0" smtClean="0"/>
              <a:t>(Describe the early atmosphere?)</a:t>
            </a:r>
          </a:p>
          <a:p>
            <a:r>
              <a:rPr lang="en-GB" sz="1600" dirty="0" smtClean="0"/>
              <a:t>Point 2:</a:t>
            </a:r>
          </a:p>
          <a:p>
            <a:r>
              <a:rPr lang="en-GB" sz="1600" dirty="0" smtClean="0"/>
              <a:t>(Where did the gases come from?)</a:t>
            </a:r>
          </a:p>
          <a:p>
            <a:r>
              <a:rPr lang="en-GB" sz="1600" dirty="0" smtClean="0"/>
              <a:t>Point 3 :</a:t>
            </a:r>
          </a:p>
          <a:p>
            <a:r>
              <a:rPr lang="en-GB" sz="1600" dirty="0" smtClean="0"/>
              <a:t>(How did the oceans form?)</a:t>
            </a:r>
          </a:p>
          <a:p>
            <a:r>
              <a:rPr lang="en-GB" sz="1600" dirty="0" smtClean="0"/>
              <a:t>Point 4: </a:t>
            </a:r>
          </a:p>
          <a:p>
            <a:r>
              <a:rPr lang="en-GB" sz="1600" dirty="0" smtClean="0"/>
              <a:t>(What is this process called?)</a:t>
            </a:r>
          </a:p>
          <a:p>
            <a:r>
              <a:rPr lang="en-GB" sz="1600" dirty="0" smtClean="0"/>
              <a:t>Point </a:t>
            </a:r>
            <a:r>
              <a:rPr lang="en-GB" sz="1600" dirty="0" smtClean="0"/>
              <a:t>5 + 6 </a:t>
            </a:r>
            <a:r>
              <a:rPr lang="en-GB" sz="1600" dirty="0" smtClean="0"/>
              <a:t>:</a:t>
            </a:r>
          </a:p>
          <a:p>
            <a:r>
              <a:rPr lang="en-GB" sz="1600" dirty="0" smtClean="0"/>
              <a:t>(What type of life started in the </a:t>
            </a:r>
            <a:r>
              <a:rPr lang="en-GB" sz="1600" dirty="0" smtClean="0"/>
              <a:t>oceans</a:t>
            </a:r>
            <a:r>
              <a:rPr lang="en-GB" sz="1600" dirty="0"/>
              <a:t> </a:t>
            </a:r>
            <a:r>
              <a:rPr lang="en-GB" sz="1600" dirty="0" smtClean="0"/>
              <a:t>and what gases does it involve and how)?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7:</a:t>
            </a:r>
          </a:p>
          <a:p>
            <a:r>
              <a:rPr lang="en-GB" sz="1600" dirty="0" smtClean="0"/>
              <a:t>(What type of life followed)?</a:t>
            </a:r>
            <a:endParaRPr lang="en-GB" sz="1600" dirty="0" smtClean="0"/>
          </a:p>
          <a:p>
            <a:r>
              <a:rPr lang="en-GB" sz="1600" dirty="0" smtClean="0"/>
              <a:t>Point 8:</a:t>
            </a:r>
            <a:endParaRPr lang="en-GB" sz="1600" dirty="0" smtClean="0"/>
          </a:p>
          <a:p>
            <a:r>
              <a:rPr lang="en-GB" sz="1600" dirty="0" smtClean="0"/>
              <a:t>(What happened to the levels of these gases over millions of years?)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4744" y="5517232"/>
            <a:ext cx="4267200" cy="11950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A-A*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answer in your book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/>
              <a:t>Be able to recognise and balance the symbol equations for photosynthesis and respiration</a:t>
            </a:r>
            <a:endParaRPr kumimoji="0" lang="en-GB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/>
              <a:t>No Hints!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70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152400"/>
            <a:ext cx="8929718" cy="56356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Explain in detail how polymers are made, and the uses of thermosetting and </a:t>
            </a:r>
            <a:r>
              <a:rPr lang="en-GB" sz="2800" b="1" dirty="0" err="1" smtClean="0"/>
              <a:t>thermosoftening</a:t>
            </a:r>
            <a:r>
              <a:rPr lang="en-GB" sz="2800" b="1" dirty="0" smtClean="0"/>
              <a:t> polymers </a:t>
            </a:r>
            <a:r>
              <a:rPr lang="en-GB" sz="2800" b="1" dirty="0" smtClean="0"/>
              <a:t>(8 </a:t>
            </a:r>
            <a:r>
              <a:rPr lang="en-GB" sz="2800" b="1" dirty="0" smtClean="0"/>
              <a:t>marks)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7232"/>
            <a:ext cx="4267200" cy="1059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400" b="1" dirty="0" smtClean="0"/>
              <a:t>Some Key </a:t>
            </a:r>
            <a:r>
              <a:rPr lang="en-GB" sz="1400" b="1" dirty="0" smtClean="0"/>
              <a:t>Words: </a:t>
            </a:r>
            <a:r>
              <a:rPr lang="en-GB" sz="1400" dirty="0" smtClean="0"/>
              <a:t>high temperature, polymerisation, monomers, polymer, </a:t>
            </a:r>
            <a:r>
              <a:rPr lang="en-GB" sz="1400" dirty="0" err="1" smtClean="0"/>
              <a:t>thermosoftening</a:t>
            </a:r>
            <a:r>
              <a:rPr lang="en-GB" sz="1400" dirty="0" smtClean="0"/>
              <a:t> , high pressure, thermosetting, poly(</a:t>
            </a:r>
            <a:r>
              <a:rPr lang="en-GB" sz="1400" dirty="0" err="1" smtClean="0"/>
              <a:t>ethene</a:t>
            </a:r>
            <a:r>
              <a:rPr lang="en-GB" sz="1400" dirty="0" smtClean="0"/>
              <a:t>), polymer used in kettles, </a:t>
            </a:r>
            <a:r>
              <a:rPr lang="en-GB" sz="1400" dirty="0" err="1" smtClean="0"/>
              <a:t>ethene</a:t>
            </a:r>
            <a:r>
              <a:rPr lang="en-GB" sz="1400" dirty="0" smtClean="0"/>
              <a:t>, catalyst, </a:t>
            </a:r>
            <a:endParaRPr lang="en-GB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3396" y="1985272"/>
            <a:ext cx="4267200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D-E students</a:t>
            </a:r>
          </a:p>
          <a:p>
            <a:r>
              <a:rPr lang="en-GB" dirty="0" smtClean="0"/>
              <a:t>To make plastic, l</a:t>
            </a:r>
            <a:r>
              <a:rPr lang="en-GB" dirty="0" smtClean="0"/>
              <a:t>arge numbers of ___________ are linked together to form a saturated ________</a:t>
            </a:r>
            <a:r>
              <a:rPr lang="en-GB" dirty="0" smtClean="0"/>
              <a:t>. This is called addition ______________. </a:t>
            </a:r>
            <a:r>
              <a:rPr lang="en-GB" dirty="0" smtClean="0"/>
              <a:t>An example is ________ which is used to make poly(</a:t>
            </a:r>
            <a:r>
              <a:rPr lang="en-GB" dirty="0" err="1" smtClean="0"/>
              <a:t>ethene</a:t>
            </a:r>
            <a:r>
              <a:rPr lang="en-GB" dirty="0" smtClean="0"/>
              <a:t>). </a:t>
            </a:r>
            <a:endParaRPr lang="en-GB" dirty="0" smtClean="0"/>
          </a:p>
          <a:p>
            <a:r>
              <a:rPr lang="en-GB" dirty="0" smtClean="0"/>
              <a:t>Three things may be needed to break the double bonds of the alkene - ____________, ____________ &amp; _______.</a:t>
            </a:r>
          </a:p>
          <a:p>
            <a:r>
              <a:rPr lang="en-GB" dirty="0" smtClean="0"/>
              <a:t>Polymers  that do not contain crosslinks can be heated and reshaped, these are known as ________________ polymers.  For example _____________. </a:t>
            </a:r>
          </a:p>
          <a:p>
            <a:r>
              <a:rPr lang="en-GB" dirty="0" smtClean="0"/>
              <a:t>Polymer chains that have strong crosslinks are called ______________ plastics and cannot be reshaped  by  reheating.  For example _____________.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857232"/>
            <a:ext cx="4267200" cy="3785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Level C-B students</a:t>
            </a:r>
          </a:p>
          <a:p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1 &amp; 2:</a:t>
            </a:r>
            <a:endParaRPr lang="en-GB" sz="1600" dirty="0" smtClean="0"/>
          </a:p>
          <a:p>
            <a:r>
              <a:rPr lang="en-GB" sz="1600" dirty="0" smtClean="0"/>
              <a:t>(Describe how monomers make polymers?)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3 :</a:t>
            </a:r>
          </a:p>
          <a:p>
            <a:r>
              <a:rPr lang="en-GB" sz="1600" dirty="0" smtClean="0"/>
              <a:t>(Give an example?)</a:t>
            </a:r>
            <a:endParaRPr lang="en-GB" sz="1600" dirty="0" smtClean="0"/>
          </a:p>
          <a:p>
            <a:r>
              <a:rPr lang="en-GB" sz="1600" dirty="0" smtClean="0"/>
              <a:t>Point 4: </a:t>
            </a:r>
          </a:p>
          <a:p>
            <a:r>
              <a:rPr lang="en-GB" sz="1600" dirty="0" smtClean="0"/>
              <a:t>(Describe the 3 things needed for polymerisation?)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5 + 6 </a:t>
            </a:r>
            <a:r>
              <a:rPr lang="en-GB" sz="1600" dirty="0" smtClean="0"/>
              <a:t>:</a:t>
            </a:r>
          </a:p>
          <a:p>
            <a:r>
              <a:rPr lang="en-GB" sz="1600" dirty="0" smtClean="0"/>
              <a:t>(What is a thermosetting polymer, give an example)?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7:</a:t>
            </a:r>
          </a:p>
          <a:p>
            <a:r>
              <a:rPr lang="en-GB" sz="1600" dirty="0" smtClean="0"/>
              <a:t>(What is a </a:t>
            </a:r>
            <a:r>
              <a:rPr lang="en-GB" sz="1600" dirty="0" err="1" smtClean="0"/>
              <a:t>thermosoftening</a:t>
            </a:r>
            <a:r>
              <a:rPr lang="en-GB" sz="1600" dirty="0" smtClean="0"/>
              <a:t> polymer, give an example)?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4744" y="4869160"/>
            <a:ext cx="4267200" cy="19174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A-A*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answer in your book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/>
              <a:t>No </a:t>
            </a:r>
            <a:r>
              <a:rPr lang="en-GB" sz="2400" dirty="0" smtClean="0"/>
              <a:t>Hints!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44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152400"/>
            <a:ext cx="8929718" cy="56356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Evaluate the use of fuel cells as a good fuel for the future   (8 marks)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23" y="980728"/>
            <a:ext cx="4267200" cy="1059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400" b="1" dirty="0" smtClean="0"/>
              <a:t>Some Key </a:t>
            </a:r>
            <a:r>
              <a:rPr lang="en-GB" sz="1400" b="1" dirty="0" smtClean="0"/>
              <a:t>Words: </a:t>
            </a:r>
            <a:endParaRPr lang="en-GB" sz="1400" b="1" dirty="0"/>
          </a:p>
          <a:p>
            <a:pPr>
              <a:buNone/>
            </a:pPr>
            <a:r>
              <a:rPr lang="en-GB" sz="1400" dirty="0" smtClean="0"/>
              <a:t>r</a:t>
            </a:r>
            <a:r>
              <a:rPr lang="en-GB" sz="1400" dirty="0" smtClean="0"/>
              <a:t>echarged, exothermic, transport, water, hydrogen, fuel, on demand, oxygen, store, flammable, greenhouse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396" y="980728"/>
            <a:ext cx="4267200" cy="5355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D-E students</a:t>
            </a:r>
          </a:p>
          <a:p>
            <a:r>
              <a:rPr lang="en-GB" dirty="0" smtClean="0"/>
              <a:t>In a hydrogen fuel cell, ________</a:t>
            </a:r>
            <a:r>
              <a:rPr lang="en-GB" dirty="0" smtClean="0"/>
              <a:t> and _______ react to release electrical energy through an _________</a:t>
            </a:r>
            <a:r>
              <a:rPr lang="en-GB" dirty="0" err="1" smtClean="0"/>
              <a:t>vreaction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Rather than releasing harmful ___________ gases, the waste product is clean ________.</a:t>
            </a:r>
          </a:p>
          <a:p>
            <a:r>
              <a:rPr lang="en-GB" dirty="0" smtClean="0"/>
              <a:t>As long as ____ is supplied, it will continue to produce electricity, unlike a normal batteries which have to be _________.</a:t>
            </a:r>
            <a:endParaRPr lang="en-GB" dirty="0" smtClean="0"/>
          </a:p>
          <a:p>
            <a:r>
              <a:rPr lang="en-GB" dirty="0" smtClean="0"/>
              <a:t>Hydrogen is highly __________though and the technology to produce, _____ and ________  hydrogen is still being developed.</a:t>
            </a:r>
            <a:endParaRPr lang="en-GB" dirty="0" smtClean="0"/>
          </a:p>
          <a:p>
            <a:r>
              <a:rPr lang="en-GB" dirty="0" smtClean="0"/>
              <a:t>Research is being done to produce hydrogen ______________, by heating (not burning) petrol which releases hydrogen. This would solve the problem of storing large amounts of hydrogen.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4744" y="2132856"/>
            <a:ext cx="42672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Level C-B students</a:t>
            </a:r>
          </a:p>
          <a:p>
            <a:r>
              <a:rPr lang="en-GB" sz="1600" dirty="0" smtClean="0"/>
              <a:t>Point 1 &amp; 2:</a:t>
            </a:r>
            <a:endParaRPr lang="en-GB" sz="1600" dirty="0" smtClean="0"/>
          </a:p>
          <a:p>
            <a:r>
              <a:rPr lang="en-GB" sz="1600" dirty="0" smtClean="0"/>
              <a:t>(How does a hydrogen fuel cell work?)</a:t>
            </a:r>
            <a:endParaRPr lang="en-GB" sz="1600" dirty="0" smtClean="0"/>
          </a:p>
          <a:p>
            <a:r>
              <a:rPr lang="en-GB" sz="1600" dirty="0" smtClean="0"/>
              <a:t>Point 3 &amp; 4:</a:t>
            </a:r>
            <a:endParaRPr lang="en-GB" sz="1600" dirty="0" smtClean="0"/>
          </a:p>
          <a:p>
            <a:r>
              <a:rPr lang="en-GB" sz="1600" dirty="0" smtClean="0"/>
              <a:t>(Describe advantages of using hydrogen?)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5 &amp; 6: </a:t>
            </a:r>
            <a:endParaRPr lang="en-GB" sz="1600" dirty="0" smtClean="0"/>
          </a:p>
          <a:p>
            <a:r>
              <a:rPr lang="en-GB" sz="1600" dirty="0" smtClean="0"/>
              <a:t>(Describe disadvantages of using hydrogen?)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7 &amp; 8:</a:t>
            </a:r>
            <a:endParaRPr lang="en-GB" sz="1600" dirty="0" smtClean="0"/>
          </a:p>
          <a:p>
            <a:r>
              <a:rPr lang="en-GB" sz="1600" dirty="0" smtClean="0"/>
              <a:t>(Discuss how research is hoping to overcome the disadvantages of using hydrogen as a fuel )?</a:t>
            </a:r>
            <a:endParaRPr lang="en-GB" sz="16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4744" y="4797152"/>
            <a:ext cx="4267200" cy="1538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A-A*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answer in your book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/>
              <a:t>No </a:t>
            </a:r>
            <a:r>
              <a:rPr lang="en-GB" sz="2400" dirty="0" smtClean="0"/>
              <a:t>Hints!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77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152400"/>
            <a:ext cx="8929718" cy="56356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Compare and contrast complete and incomplete combustion (7 marks)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7793" y="984993"/>
            <a:ext cx="4267200" cy="130805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400" b="1" dirty="0" smtClean="0"/>
              <a:t>Some Key </a:t>
            </a:r>
            <a:r>
              <a:rPr lang="en-GB" sz="1400" b="1" dirty="0" smtClean="0"/>
              <a:t>Words: </a:t>
            </a:r>
            <a:endParaRPr lang="en-GB" sz="1400" b="1" dirty="0"/>
          </a:p>
          <a:p>
            <a:pPr>
              <a:buNone/>
            </a:pPr>
            <a:r>
              <a:rPr lang="en-GB" sz="1400" dirty="0"/>
              <a:t>c</a:t>
            </a:r>
            <a:r>
              <a:rPr lang="en-GB" sz="1400" dirty="0" smtClean="0"/>
              <a:t>ombustion, </a:t>
            </a:r>
            <a:r>
              <a:rPr lang="en-GB" sz="1400" dirty="0" smtClean="0"/>
              <a:t>global dimming, carbon monoxide, clouds, </a:t>
            </a:r>
            <a:r>
              <a:rPr lang="en-GB" sz="1400" dirty="0" smtClean="0"/>
              <a:t>energy, breathing, incomplete, carbon dioxide, water vapour, greenhouse, </a:t>
            </a:r>
            <a:r>
              <a:rPr lang="en-GB" sz="1400" dirty="0" smtClean="0"/>
              <a:t>toxic, oxidation, </a:t>
            </a:r>
            <a:r>
              <a:rPr lang="en-GB" sz="1400" dirty="0" smtClean="0"/>
              <a:t>carbon particles, haemoglobin, </a:t>
            </a:r>
            <a:r>
              <a:rPr lang="en-GB" sz="1400" dirty="0" smtClean="0"/>
              <a:t>complete,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396" y="984993"/>
            <a:ext cx="4348604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D-E students</a:t>
            </a:r>
          </a:p>
          <a:p>
            <a:r>
              <a:rPr lang="en-GB" dirty="0" smtClean="0"/>
              <a:t>A combustion reaction is an example of an __________ reaction (oxygen is added), it releases energy.</a:t>
            </a:r>
          </a:p>
          <a:p>
            <a:r>
              <a:rPr lang="en-GB" dirty="0" smtClean="0"/>
              <a:t>Hydrocarbons (alkanes) make good fuels. The products of _________ combustion of hydrocarbons are carbon dioxide and ___________. These are __________ gases. </a:t>
            </a:r>
          </a:p>
          <a:p>
            <a:r>
              <a:rPr lang="en-GB" dirty="0" smtClean="0"/>
              <a:t>When there is not enough oxygen, __________ combustion takes place. The products are _______________ (CO), ___________ (C – soot) and water (H2O).</a:t>
            </a:r>
          </a:p>
          <a:p>
            <a:r>
              <a:rPr lang="en-GB" dirty="0" smtClean="0"/>
              <a:t>Carbon monoxide is _______ , as haemoglobin on our red blood cells will carry this around the body instead of oxygen.</a:t>
            </a:r>
          </a:p>
          <a:p>
            <a:r>
              <a:rPr lang="en-GB" dirty="0" smtClean="0"/>
              <a:t>Soot can cause _________ problems, absorb light from the sun (_________________) and speed up condensation of water in the atmosphere, causing _______  to form.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86322" y="2348880"/>
            <a:ext cx="4267200" cy="32932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Level C-B students</a:t>
            </a:r>
          </a:p>
          <a:p>
            <a:r>
              <a:rPr lang="en-GB" sz="1600" dirty="0" smtClean="0"/>
              <a:t>Point 1:</a:t>
            </a:r>
          </a:p>
          <a:p>
            <a:r>
              <a:rPr lang="en-GB" sz="1600" dirty="0" smtClean="0"/>
              <a:t>(What is combustion?)</a:t>
            </a:r>
            <a:endParaRPr lang="en-GB" sz="1600" dirty="0" smtClean="0"/>
          </a:p>
          <a:p>
            <a:r>
              <a:rPr lang="en-GB" sz="1600" dirty="0" smtClean="0"/>
              <a:t>Point 2:</a:t>
            </a:r>
            <a:endParaRPr lang="en-GB" sz="1600" dirty="0" smtClean="0"/>
          </a:p>
          <a:p>
            <a:r>
              <a:rPr lang="en-GB" sz="1600" dirty="0" smtClean="0"/>
              <a:t>(What are the products of complete combustion?)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3: </a:t>
            </a:r>
            <a:endParaRPr lang="en-GB" sz="1600" dirty="0" smtClean="0"/>
          </a:p>
          <a:p>
            <a:r>
              <a:rPr lang="en-GB" sz="1600" dirty="0" smtClean="0"/>
              <a:t>(Why are these products a problem?)</a:t>
            </a:r>
            <a:endParaRPr lang="en-GB" sz="1600" dirty="0" smtClean="0"/>
          </a:p>
          <a:p>
            <a:r>
              <a:rPr lang="en-GB" sz="1600" dirty="0" smtClean="0"/>
              <a:t>Point </a:t>
            </a:r>
            <a:r>
              <a:rPr lang="en-GB" sz="1600" dirty="0" smtClean="0"/>
              <a:t>4 &amp; 5: </a:t>
            </a:r>
          </a:p>
          <a:p>
            <a:r>
              <a:rPr lang="en-GB" sz="1600" dirty="0" smtClean="0"/>
              <a:t>(What is incomplete combustion and what are the products?)</a:t>
            </a:r>
          </a:p>
          <a:p>
            <a:r>
              <a:rPr lang="en-GB" sz="1600" dirty="0" smtClean="0"/>
              <a:t>Point 6 &amp; 7</a:t>
            </a:r>
          </a:p>
          <a:p>
            <a:r>
              <a:rPr lang="en-GB" sz="1600" dirty="0" smtClean="0"/>
              <a:t>(Why are the products a problem?)</a:t>
            </a:r>
            <a:endParaRPr lang="en-GB" sz="16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4744" y="5717299"/>
            <a:ext cx="4267200" cy="9000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A-A*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answer in your book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/>
              <a:t>No </a:t>
            </a:r>
            <a:r>
              <a:rPr lang="en-GB" sz="2400" dirty="0" smtClean="0"/>
              <a:t>Hints!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71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50" y="188640"/>
            <a:ext cx="8929718" cy="56356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400" b="1" dirty="0"/>
              <a:t>Explain how to compare different fuels </a:t>
            </a:r>
            <a:r>
              <a:rPr lang="en-GB" sz="2400" b="1" dirty="0" smtClean="0"/>
              <a:t>using a laboratory experiment and </a:t>
            </a:r>
            <a:r>
              <a:rPr lang="en-GB" sz="2400" b="1" dirty="0"/>
              <a:t>evaluate the factors that make a good </a:t>
            </a:r>
            <a:r>
              <a:rPr lang="en-GB" sz="2400" b="1" dirty="0" smtClean="0"/>
              <a:t>fuel (6 marks)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6829" y="948690"/>
            <a:ext cx="4348604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D-E students</a:t>
            </a:r>
          </a:p>
          <a:p>
            <a:r>
              <a:rPr lang="en-GB" dirty="0" smtClean="0"/>
              <a:t>To select a good alternative fuel to fossil fuel we need to consider: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</a:p>
          <a:p>
            <a:r>
              <a:rPr lang="en-GB" dirty="0" smtClean="0"/>
              <a:t>Scientists use a ___________  to measure the amount of heat released by different fuels. </a:t>
            </a:r>
            <a:r>
              <a:rPr lang="en-GB" dirty="0" smtClean="0"/>
              <a:t>A measured amount of ______  is heated using a known amount of fuel. </a:t>
            </a:r>
            <a:r>
              <a:rPr lang="en-GB" dirty="0" smtClean="0"/>
              <a:t>The temperature increase in the water and amount of fuel is recorded.</a:t>
            </a:r>
          </a:p>
          <a:p>
            <a:r>
              <a:rPr lang="en-GB" dirty="0" smtClean="0"/>
              <a:t>The specific heat capacity of water is _______ J/kg/</a:t>
            </a:r>
            <a:r>
              <a:rPr lang="en-GB" baseline="30000" dirty="0" err="1" smtClean="0"/>
              <a:t>o</a:t>
            </a:r>
            <a:r>
              <a:rPr lang="en-GB" dirty="0" err="1" smtClean="0"/>
              <a:t>C.</a:t>
            </a:r>
            <a:endParaRPr lang="en-GB" dirty="0" smtClean="0"/>
          </a:p>
          <a:p>
            <a:r>
              <a:rPr lang="en-GB" dirty="0" smtClean="0"/>
              <a:t>We can calculate the amount of energy released by a fuel by:</a:t>
            </a:r>
          </a:p>
          <a:p>
            <a:r>
              <a:rPr lang="en-GB" dirty="0" smtClean="0"/>
              <a:t>                       x                          </a:t>
            </a:r>
            <a:r>
              <a:rPr lang="en-GB" dirty="0" err="1" smtClean="0"/>
              <a:t>x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4744" y="3284984"/>
            <a:ext cx="42672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Level C-B students</a:t>
            </a:r>
          </a:p>
          <a:p>
            <a:r>
              <a:rPr lang="en-GB" sz="1600" dirty="0" smtClean="0"/>
              <a:t>Point 1 - 3:</a:t>
            </a:r>
          </a:p>
          <a:p>
            <a:r>
              <a:rPr lang="en-GB" sz="1600" dirty="0" smtClean="0"/>
              <a:t>(Describe properties of a good fuel)</a:t>
            </a:r>
            <a:endParaRPr lang="en-GB" sz="1600" dirty="0" smtClean="0"/>
          </a:p>
          <a:p>
            <a:r>
              <a:rPr lang="en-GB" sz="1600" dirty="0" smtClean="0"/>
              <a:t>Point 4 - 6:</a:t>
            </a:r>
            <a:endParaRPr lang="en-GB" sz="1600" dirty="0" smtClean="0"/>
          </a:p>
          <a:p>
            <a:r>
              <a:rPr lang="en-GB" sz="1600" dirty="0" smtClean="0"/>
              <a:t>(Describe a laboratory experiment to investigate different fuels)</a:t>
            </a:r>
            <a:endParaRPr lang="en-GB" sz="1600" dirty="0" smtClean="0"/>
          </a:p>
          <a:p>
            <a:r>
              <a:rPr lang="en-GB" sz="1600" dirty="0" smtClean="0"/>
              <a:t>EXT: </a:t>
            </a:r>
            <a:endParaRPr lang="en-GB" sz="1600" dirty="0" smtClean="0"/>
          </a:p>
          <a:p>
            <a:r>
              <a:rPr lang="en-GB" sz="1600" dirty="0" smtClean="0"/>
              <a:t>(Use a given formula to calculate the energy released by a gram of fuel?)</a:t>
            </a:r>
            <a:endParaRPr lang="en-GB" sz="16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4744" y="5717299"/>
            <a:ext cx="4267200" cy="9000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A-A*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point answer in your books (no hints). Carry out n example calculation.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www.docbrown.info/page03/3_51energy/burn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59951"/>
            <a:ext cx="2118465" cy="233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3528" y="5717299"/>
            <a:ext cx="1080120" cy="303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42767" y="6167302"/>
            <a:ext cx="1080120" cy="303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mass of fuel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3848" y="5720421"/>
            <a:ext cx="1080120" cy="303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42767" y="5720421"/>
            <a:ext cx="1080120" cy="303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6133096"/>
            <a:ext cx="41044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61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1136</Words>
  <Application>Microsoft Office PowerPoint</Application>
  <PresentationFormat>On-screen Show (4:3)</PresentationFormat>
  <Paragraphs>122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Explain how the formation of oceans changed the gases in the early atmosphere to the present day (8 marks)</vt:lpstr>
      <vt:lpstr>Explain in detail how polymers are made, and the uses of thermosetting and thermosoftening polymers (8 marks)</vt:lpstr>
      <vt:lpstr>Evaluate the use of fuel cells as a good fuel for the future   (8 marks)</vt:lpstr>
      <vt:lpstr>Compare and contrast complete and incomplete combustion (7 marks)</vt:lpstr>
      <vt:lpstr>Explain how to compare different fuels using a laboratory experiment and evaluate the factors that make a good fuel (6 marks)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how the formation of oceans changed the gases in the early atmosphere to the present day (8 marks)</dc:title>
  <dc:creator>Fran</dc:creator>
  <cp:lastModifiedBy>Fran</cp:lastModifiedBy>
  <cp:revision>9</cp:revision>
  <dcterms:created xsi:type="dcterms:W3CDTF">2012-01-30T18:03:58Z</dcterms:created>
  <dcterms:modified xsi:type="dcterms:W3CDTF">2012-01-30T19:25:44Z</dcterms:modified>
</cp:coreProperties>
</file>