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5" r:id="rId4"/>
    <p:sldId id="270" r:id="rId5"/>
    <p:sldId id="268" r:id="rId6"/>
    <p:sldId id="269" r:id="rId7"/>
    <p:sldId id="263" r:id="rId8"/>
    <p:sldId id="264" r:id="rId9"/>
    <p:sldId id="265" r:id="rId10"/>
    <p:sldId id="266" r:id="rId11"/>
    <p:sldId id="267" r:id="rId12"/>
    <p:sldId id="296" r:id="rId13"/>
    <p:sldId id="280" r:id="rId14"/>
    <p:sldId id="294" r:id="rId15"/>
    <p:sldId id="288" r:id="rId16"/>
    <p:sldId id="289" r:id="rId17"/>
    <p:sldId id="299" r:id="rId18"/>
    <p:sldId id="287" r:id="rId19"/>
    <p:sldId id="282" r:id="rId20"/>
    <p:sldId id="272" r:id="rId21"/>
    <p:sldId id="273" r:id="rId22"/>
    <p:sldId id="297" r:id="rId23"/>
    <p:sldId id="298" r:id="rId24"/>
    <p:sldId id="258" r:id="rId25"/>
    <p:sldId id="290" r:id="rId26"/>
    <p:sldId id="283" r:id="rId27"/>
    <p:sldId id="281" r:id="rId28"/>
    <p:sldId id="262" r:id="rId29"/>
    <p:sldId id="284" r:id="rId30"/>
    <p:sldId id="285" r:id="rId31"/>
    <p:sldId id="291" r:id="rId32"/>
    <p:sldId id="292" r:id="rId33"/>
    <p:sldId id="293" r:id="rId34"/>
    <p:sldId id="271" r:id="rId35"/>
    <p:sldId id="274" r:id="rId36"/>
    <p:sldId id="300" r:id="rId37"/>
    <p:sldId id="261" r:id="rId38"/>
    <p:sldId id="301" r:id="rId39"/>
    <p:sldId id="302" r:id="rId40"/>
    <p:sldId id="303" r:id="rId41"/>
    <p:sldId id="304" r:id="rId42"/>
    <p:sldId id="305" r:id="rId43"/>
    <p:sldId id="306" r:id="rId44"/>
    <p:sldId id="307" r:id="rId45"/>
    <p:sldId id="275" r:id="rId46"/>
    <p:sldId id="276" r:id="rId47"/>
    <p:sldId id="277" r:id="rId48"/>
    <p:sldId id="27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64" y="-1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8/9/2011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8/9/2011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8/9/2011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8/9/2011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8/9/2011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8/9/2011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8/9/2011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8/9/2011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Biological_classification" TargetMode="External"/><Relationship Id="rId2" Type="http://schemas.openxmlformats.org/officeDocument/2006/relationships/hyperlink" Target="http://en.wikipedia.org/wiki/Biology" TargetMode="External"/><Relationship Id="rId1" Type="http://schemas.openxmlformats.org/officeDocument/2006/relationships/slideLayout" Target="../slideLayouts/slideLayout2.xml"/><Relationship Id="rId5" Type="http://schemas.openxmlformats.org/officeDocument/2006/relationships/hyperlink" Target="http://en.wikipedia.org/wiki/Subspecies" TargetMode="External"/><Relationship Id="rId4" Type="http://schemas.openxmlformats.org/officeDocument/2006/relationships/hyperlink" Target="http://en.wikipedia.org/wiki/Organism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Sympatric"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hyperlink" Target="http://biology.about.com/library/glossary/bldefgenes.htm" TargetMode="External"/><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hyperlink" Target="http://biology.about.com/od/geneticsglossary/g/DNA.htm" TargetMode="External"/><Relationship Id="rId4" Type="http://schemas.openxmlformats.org/officeDocument/2006/relationships/hyperlink" Target="http://biology.about.com/od/geneticsglossary/g/chromosome.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txBody>
          <a:bodyPr/>
          <a:lstStyle/>
          <a:p>
            <a:r>
              <a:rPr lang="en-GB" dirty="0" err="1" smtClean="0"/>
              <a:t>Edexcel</a:t>
            </a:r>
            <a:r>
              <a:rPr lang="en-GB" dirty="0" smtClean="0"/>
              <a:t> Core Biology</a:t>
            </a:r>
            <a:endParaRPr lang="en-GB" dirty="0"/>
          </a:p>
        </p:txBody>
      </p:sp>
      <p:sp>
        <p:nvSpPr>
          <p:cNvPr id="3" name="Subtitle 2"/>
          <p:cNvSpPr>
            <a:spLocks noGrp="1"/>
          </p:cNvSpPr>
          <p:nvPr>
            <p:ph type="subTitle" idx="1"/>
          </p:nvPr>
        </p:nvSpPr>
        <p:spPr>
          <a:xfrm>
            <a:off x="1447800" y="2438400"/>
            <a:ext cx="6400800" cy="1752600"/>
          </a:xfrm>
        </p:spPr>
        <p:txBody>
          <a:bodyPr>
            <a:normAutofit lnSpcReduction="10000"/>
          </a:bodyPr>
          <a:lstStyle/>
          <a:p>
            <a:r>
              <a:rPr lang="en-GB" dirty="0" smtClean="0"/>
              <a:t>Topic </a:t>
            </a:r>
            <a:r>
              <a:rPr lang="en-GB" dirty="0" smtClean="0"/>
              <a:t>1</a:t>
            </a:r>
          </a:p>
          <a:p>
            <a:r>
              <a:rPr lang="en-GB" b="1" dirty="0" smtClean="0"/>
              <a:t>Unit B1: Influences on life</a:t>
            </a:r>
          </a:p>
          <a:p>
            <a:r>
              <a:rPr lang="en-GB" dirty="0" smtClean="0"/>
              <a:t>Topic 1 Classification, variation and inheritance</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KINGDOM </a:t>
            </a:r>
            <a:r>
              <a:rPr lang="en-GB" b="1" dirty="0" smtClean="0"/>
              <a:t>PLANTAE </a:t>
            </a:r>
            <a:endParaRPr lang="en-GB" dirty="0"/>
          </a:p>
        </p:txBody>
      </p:sp>
      <p:sp>
        <p:nvSpPr>
          <p:cNvPr id="3" name="Content Placeholder 2"/>
          <p:cNvSpPr>
            <a:spLocks noGrp="1"/>
          </p:cNvSpPr>
          <p:nvPr>
            <p:ph idx="1"/>
          </p:nvPr>
        </p:nvSpPr>
        <p:spPr>
          <a:xfrm>
            <a:off x="457200" y="1600200"/>
            <a:ext cx="4648200" cy="4525963"/>
          </a:xfrm>
        </p:spPr>
        <p:txBody>
          <a:bodyPr>
            <a:normAutofit fontScale="92500" lnSpcReduction="10000"/>
          </a:bodyPr>
          <a:lstStyle/>
          <a:p>
            <a:r>
              <a:rPr lang="en-GB" dirty="0" smtClean="0"/>
              <a:t>(plants) - </a:t>
            </a:r>
          </a:p>
          <a:p>
            <a:r>
              <a:rPr lang="en-GB" dirty="0" smtClean="0"/>
              <a:t>*</a:t>
            </a:r>
            <a:r>
              <a:rPr lang="en-GB" dirty="0" err="1" smtClean="0"/>
              <a:t>multicellular</a:t>
            </a:r>
            <a:r>
              <a:rPr lang="en-GB" dirty="0" smtClean="0"/>
              <a:t/>
            </a:r>
            <a:br>
              <a:rPr lang="en-GB" dirty="0" smtClean="0"/>
            </a:br>
            <a:r>
              <a:rPr lang="en-GB" dirty="0" smtClean="0"/>
              <a:t>*have nuclei</a:t>
            </a:r>
            <a:br>
              <a:rPr lang="en-GB" dirty="0" smtClean="0"/>
            </a:br>
            <a:r>
              <a:rPr lang="en-GB" dirty="0" smtClean="0"/>
              <a:t>*do not move </a:t>
            </a:r>
            <a:br>
              <a:rPr lang="en-GB" dirty="0" smtClean="0"/>
            </a:br>
            <a:r>
              <a:rPr lang="en-GB" dirty="0" smtClean="0"/>
              <a:t>*autotrophic</a:t>
            </a:r>
            <a:br>
              <a:rPr lang="en-GB" dirty="0" smtClean="0"/>
            </a:br>
            <a:r>
              <a:rPr lang="en-GB" dirty="0" smtClean="0"/>
              <a:t>*examples – </a:t>
            </a:r>
          </a:p>
          <a:p>
            <a:r>
              <a:rPr lang="en-GB" dirty="0" err="1" smtClean="0"/>
              <a:t>multicellular</a:t>
            </a:r>
            <a:r>
              <a:rPr lang="en-GB" dirty="0" smtClean="0"/>
              <a:t> algae, mosses, ferns, flowering plants (dandelions, roses, etc.), trees, etc</a:t>
            </a:r>
          </a:p>
          <a:p>
            <a:endParaRPr lang="en-GB" dirty="0"/>
          </a:p>
        </p:txBody>
      </p:sp>
      <p:pic>
        <p:nvPicPr>
          <p:cNvPr id="3074" name="Picture 2"/>
          <p:cNvPicPr>
            <a:picLocks noChangeAspect="1" noChangeArrowheads="1"/>
          </p:cNvPicPr>
          <p:nvPr/>
        </p:nvPicPr>
        <p:blipFill>
          <a:blip r:embed="rId2" cstate="print"/>
          <a:srcRect/>
          <a:stretch>
            <a:fillRect/>
          </a:stretch>
        </p:blipFill>
        <p:spPr bwMode="auto">
          <a:xfrm>
            <a:off x="4419600" y="1676400"/>
            <a:ext cx="4541661"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KINGDOM </a:t>
            </a:r>
            <a:r>
              <a:rPr lang="en-GB" b="1" dirty="0" smtClean="0"/>
              <a:t>ANIMALIA</a:t>
            </a:r>
            <a:r>
              <a:rPr lang="en-GB" dirty="0" smtClean="0"/>
              <a:t> </a:t>
            </a:r>
            <a:endParaRPr lang="en-GB" dirty="0"/>
          </a:p>
        </p:txBody>
      </p:sp>
      <p:sp>
        <p:nvSpPr>
          <p:cNvPr id="3" name="Content Placeholder 2"/>
          <p:cNvSpPr>
            <a:spLocks noGrp="1"/>
          </p:cNvSpPr>
          <p:nvPr>
            <p:ph idx="1"/>
          </p:nvPr>
        </p:nvSpPr>
        <p:spPr>
          <a:xfrm>
            <a:off x="457200" y="1600200"/>
            <a:ext cx="3886200" cy="4525963"/>
          </a:xfrm>
        </p:spPr>
        <p:txBody>
          <a:bodyPr/>
          <a:lstStyle/>
          <a:p>
            <a:r>
              <a:rPr lang="en-GB" dirty="0" smtClean="0"/>
              <a:t>(animals) - </a:t>
            </a:r>
          </a:p>
          <a:p>
            <a:r>
              <a:rPr lang="en-GB" dirty="0" smtClean="0"/>
              <a:t>*</a:t>
            </a:r>
            <a:r>
              <a:rPr lang="en-GB" dirty="0" err="1" smtClean="0"/>
              <a:t>multicellular</a:t>
            </a:r>
            <a:r>
              <a:rPr lang="en-GB" dirty="0" smtClean="0"/>
              <a:t/>
            </a:r>
            <a:br>
              <a:rPr lang="en-GB" dirty="0" smtClean="0"/>
            </a:br>
            <a:r>
              <a:rPr lang="en-GB" dirty="0" smtClean="0"/>
              <a:t>*have nuclei</a:t>
            </a:r>
            <a:br>
              <a:rPr lang="en-GB" dirty="0" smtClean="0"/>
            </a:br>
            <a:r>
              <a:rPr lang="en-GB" dirty="0" smtClean="0"/>
              <a:t>*do move </a:t>
            </a:r>
            <a:br>
              <a:rPr lang="en-GB" dirty="0" smtClean="0"/>
            </a:br>
            <a:r>
              <a:rPr lang="en-GB" dirty="0" smtClean="0"/>
              <a:t>*heterotrophic</a:t>
            </a:r>
            <a:br>
              <a:rPr lang="en-GB" dirty="0" smtClean="0"/>
            </a:br>
            <a:r>
              <a:rPr lang="en-GB" dirty="0" smtClean="0"/>
              <a:t>*examples - sponge, jellyfish, insect, fish, frog, bird, humans</a:t>
            </a:r>
          </a:p>
          <a:p>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4343400" y="2336719"/>
            <a:ext cx="4191000" cy="28829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6019800"/>
          </a:xfrm>
        </p:spPr>
        <p:txBody>
          <a:bodyPr>
            <a:normAutofit fontScale="47500" lnSpcReduction="20000"/>
          </a:bodyPr>
          <a:lstStyle/>
          <a:p>
            <a:r>
              <a:rPr lang="en-GB" dirty="0" smtClean="0"/>
              <a:t>1.5 Explain how scientists place vertebrates into groups based on:</a:t>
            </a:r>
          </a:p>
          <a:p>
            <a:r>
              <a:rPr lang="en-GB" dirty="0" smtClean="0"/>
              <a:t>a 	Oxygen absorption methods – lungs, gills and skin</a:t>
            </a:r>
          </a:p>
          <a:p>
            <a:r>
              <a:rPr lang="en-GB" dirty="0" smtClean="0"/>
              <a:t>b 	Reproduction – internal or external fertilisation, oviparous or viviparous</a:t>
            </a:r>
          </a:p>
          <a:p>
            <a:r>
              <a:rPr lang="en-GB" dirty="0" smtClean="0"/>
              <a:t>c 	Thermoregulation – </a:t>
            </a:r>
            <a:r>
              <a:rPr lang="en-GB" dirty="0" err="1" smtClean="0"/>
              <a:t>homeotherms</a:t>
            </a:r>
            <a:r>
              <a:rPr lang="en-GB" dirty="0" smtClean="0"/>
              <a:t> and </a:t>
            </a:r>
            <a:r>
              <a:rPr lang="en-GB" dirty="0" err="1" smtClean="0"/>
              <a:t>poikilotherms</a:t>
            </a:r>
            <a:endParaRPr lang="en-GB" dirty="0" smtClean="0"/>
          </a:p>
          <a:p>
            <a:endParaRPr lang="en-GB" dirty="0" smtClean="0"/>
          </a:p>
          <a:p>
            <a:r>
              <a:rPr lang="en-GB" dirty="0" smtClean="0"/>
              <a:t>1.6 Demonstrate an understanding of the problems associated with assigning vertebrates to a specific group based on their anatomy and reproduction methods and why many vertebrates are difficult to </a:t>
            </a:r>
            <a:r>
              <a:rPr lang="en-GB" dirty="0" smtClean="0"/>
              <a:t>classify</a:t>
            </a:r>
          </a:p>
          <a:p>
            <a:endParaRPr lang="en-GB" dirty="0" smtClean="0"/>
          </a:p>
          <a:p>
            <a:r>
              <a:rPr lang="en-GB" dirty="0" smtClean="0"/>
              <a:t>1.7 </a:t>
            </a:r>
            <a:r>
              <a:rPr lang="en-GB" dirty="0" smtClean="0"/>
              <a:t>Discuss why the definition of a species as organisms </a:t>
            </a:r>
            <a:r>
              <a:rPr lang="en-GB" dirty="0" smtClean="0"/>
              <a:t>that produce </a:t>
            </a:r>
            <a:r>
              <a:rPr lang="en-GB" dirty="0" smtClean="0"/>
              <a:t>fertile offspring may have limitations: some </a:t>
            </a:r>
            <a:r>
              <a:rPr lang="en-GB" dirty="0" smtClean="0"/>
              <a:t>organisms do </a:t>
            </a:r>
            <a:r>
              <a:rPr lang="en-GB" dirty="0" smtClean="0"/>
              <a:t>not always reproduce sexually and some hybrids are </a:t>
            </a:r>
            <a:r>
              <a:rPr lang="en-GB" dirty="0" smtClean="0"/>
              <a:t>fertile</a:t>
            </a:r>
          </a:p>
          <a:p>
            <a:endParaRPr lang="en-GB" dirty="0" smtClean="0"/>
          </a:p>
          <a:p>
            <a:r>
              <a:rPr lang="en-GB" dirty="0" smtClean="0"/>
              <a:t>1.8 </a:t>
            </a:r>
            <a:r>
              <a:rPr lang="en-GB" dirty="0" smtClean="0"/>
              <a:t>(H) </a:t>
            </a:r>
            <a:r>
              <a:rPr lang="en-GB" b="1" dirty="0" smtClean="0"/>
              <a:t>Explain </a:t>
            </a:r>
            <a:r>
              <a:rPr lang="en-GB" b="1" dirty="0" smtClean="0"/>
              <a:t>why binomial classification is needed to identify</a:t>
            </a:r>
            <a:r>
              <a:rPr lang="en-GB" b="1" dirty="0" smtClean="0"/>
              <a:t>, study </a:t>
            </a:r>
            <a:r>
              <a:rPr lang="en-GB" b="1" dirty="0" smtClean="0"/>
              <a:t>and conserve species, and can be used to </a:t>
            </a:r>
            <a:r>
              <a:rPr lang="en-GB" b="1" dirty="0" smtClean="0"/>
              <a:t>target conservation efforts</a:t>
            </a:r>
          </a:p>
          <a:p>
            <a:endParaRPr lang="en-GB" b="1" dirty="0" smtClean="0"/>
          </a:p>
          <a:p>
            <a:r>
              <a:rPr lang="en-GB" dirty="0" smtClean="0"/>
              <a:t>1.9 Explain how accurate classification may be complicated by:</a:t>
            </a:r>
          </a:p>
          <a:p>
            <a:r>
              <a:rPr lang="en-GB" dirty="0" smtClean="0"/>
              <a:t>a </a:t>
            </a:r>
            <a:r>
              <a:rPr lang="en-GB" dirty="0" smtClean="0"/>
              <a:t>	variation </a:t>
            </a:r>
            <a:r>
              <a:rPr lang="en-GB" dirty="0" smtClean="0"/>
              <a:t>within a species</a:t>
            </a:r>
          </a:p>
          <a:p>
            <a:r>
              <a:rPr lang="en-GB" dirty="0" smtClean="0"/>
              <a:t>b </a:t>
            </a:r>
            <a:r>
              <a:rPr lang="en-GB" dirty="0" smtClean="0"/>
              <a:t>	(H)</a:t>
            </a:r>
            <a:r>
              <a:rPr lang="en-GB" b="1" dirty="0" smtClean="0"/>
              <a:t>hybridisation </a:t>
            </a:r>
            <a:r>
              <a:rPr lang="en-GB" b="1" dirty="0" smtClean="0"/>
              <a:t>in ducks</a:t>
            </a:r>
          </a:p>
          <a:p>
            <a:r>
              <a:rPr lang="en-GB" dirty="0" smtClean="0"/>
              <a:t>c </a:t>
            </a:r>
            <a:r>
              <a:rPr lang="en-GB" dirty="0" smtClean="0"/>
              <a:t>	(H) </a:t>
            </a:r>
            <a:r>
              <a:rPr lang="en-GB" b="1" dirty="0" smtClean="0"/>
              <a:t>ring species</a:t>
            </a:r>
          </a:p>
          <a:p>
            <a:endParaRPr lang="en-GB" b="1" dirty="0" smtClean="0"/>
          </a:p>
          <a:p>
            <a:r>
              <a:rPr lang="en-GB" dirty="0" smtClean="0"/>
              <a:t>1.10 Construct and use keys to show how species can be identified</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0589" y="914400"/>
            <a:ext cx="9062823"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228600"/>
            <a:ext cx="4495800" cy="65337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Simple classification key</a:t>
            </a:r>
            <a:endParaRPr lang="en-GB" dirty="0"/>
          </a:p>
        </p:txBody>
      </p:sp>
      <p:pic>
        <p:nvPicPr>
          <p:cNvPr id="3074" name="Picture 2"/>
          <p:cNvPicPr>
            <a:picLocks noChangeAspect="1" noChangeArrowheads="1"/>
          </p:cNvPicPr>
          <p:nvPr/>
        </p:nvPicPr>
        <p:blipFill>
          <a:blip r:embed="rId2" cstate="print"/>
          <a:srcRect/>
          <a:stretch>
            <a:fillRect/>
          </a:stretch>
        </p:blipFill>
        <p:spPr bwMode="auto">
          <a:xfrm>
            <a:off x="316120" y="1600200"/>
            <a:ext cx="8370680" cy="508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Classification key</a:t>
            </a:r>
            <a:endParaRPr lang="en-GB" dirty="0"/>
          </a:p>
        </p:txBody>
      </p:sp>
      <p:pic>
        <p:nvPicPr>
          <p:cNvPr id="4098" name="Picture 2"/>
          <p:cNvPicPr>
            <a:picLocks noChangeAspect="1" noChangeArrowheads="1"/>
          </p:cNvPicPr>
          <p:nvPr/>
        </p:nvPicPr>
        <p:blipFill>
          <a:blip r:embed="rId2" cstate="print"/>
          <a:srcRect/>
          <a:stretch>
            <a:fillRect/>
          </a:stretch>
        </p:blipFill>
        <p:spPr bwMode="auto">
          <a:xfrm>
            <a:off x="965871" y="1447800"/>
            <a:ext cx="6568782" cy="52745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82341"/>
            <a:ext cx="8686800" cy="4154984"/>
          </a:xfrm>
          <a:prstGeom prst="rect">
            <a:avLst/>
          </a:prstGeom>
        </p:spPr>
        <p:txBody>
          <a:bodyPr wrap="square">
            <a:spAutoFit/>
          </a:bodyPr>
          <a:lstStyle/>
          <a:p>
            <a:r>
              <a:rPr lang="en-GB" sz="2400" dirty="0" smtClean="0"/>
              <a:t>1.17 </a:t>
            </a:r>
            <a:r>
              <a:rPr lang="en-GB" sz="2400" b="1" dirty="0" smtClean="0"/>
              <a:t>Demonstrate an understanding of how speciation occurs</a:t>
            </a:r>
          </a:p>
          <a:p>
            <a:r>
              <a:rPr lang="en-GB" sz="2400" b="1" dirty="0" smtClean="0"/>
              <a:t>as a result of geographic isolation</a:t>
            </a:r>
            <a:r>
              <a:rPr lang="en-GB" sz="2400" b="1" dirty="0" smtClean="0"/>
              <a:t>:</a:t>
            </a:r>
          </a:p>
          <a:p>
            <a:endParaRPr lang="en-GB" sz="2400" b="1" dirty="0" smtClean="0"/>
          </a:p>
          <a:p>
            <a:r>
              <a:rPr lang="en-GB" sz="2400" dirty="0" smtClean="0"/>
              <a:t>1.18 Explain how new evidence from DNA research and the</a:t>
            </a:r>
          </a:p>
          <a:p>
            <a:r>
              <a:rPr lang="en-GB" sz="2400" dirty="0" smtClean="0"/>
              <a:t>emergence of resistant organisms supports Darwin’s </a:t>
            </a:r>
            <a:r>
              <a:rPr lang="en-GB" sz="2400" dirty="0" smtClean="0"/>
              <a:t>theory</a:t>
            </a:r>
          </a:p>
          <a:p>
            <a:endParaRPr lang="en-GB" sz="2400" dirty="0" smtClean="0"/>
          </a:p>
          <a:p>
            <a:r>
              <a:rPr lang="en-GB" sz="2400" dirty="0" smtClean="0"/>
              <a:t>1.19 Explain the role of the scientific community in validating new</a:t>
            </a:r>
          </a:p>
          <a:p>
            <a:r>
              <a:rPr lang="en-GB" sz="2400" dirty="0" smtClean="0"/>
              <a:t>evidence, including the use of:</a:t>
            </a:r>
          </a:p>
          <a:p>
            <a:r>
              <a:rPr lang="en-GB" sz="2400" dirty="0" smtClean="0"/>
              <a:t>a </a:t>
            </a:r>
            <a:r>
              <a:rPr lang="en-GB" sz="2400" dirty="0" smtClean="0"/>
              <a:t>	scientific </a:t>
            </a:r>
            <a:r>
              <a:rPr lang="en-GB" sz="2400" dirty="0" smtClean="0"/>
              <a:t>journals</a:t>
            </a:r>
          </a:p>
          <a:p>
            <a:r>
              <a:rPr lang="en-GB" sz="2400" dirty="0" smtClean="0"/>
              <a:t>b </a:t>
            </a:r>
            <a:r>
              <a:rPr lang="en-GB" sz="2400" dirty="0" smtClean="0"/>
              <a:t>	the </a:t>
            </a:r>
            <a:r>
              <a:rPr lang="en-GB" sz="2400" dirty="0" smtClean="0"/>
              <a:t>peer review process</a:t>
            </a:r>
          </a:p>
          <a:p>
            <a:r>
              <a:rPr lang="en-GB" sz="2400" dirty="0" smtClean="0"/>
              <a:t>c </a:t>
            </a:r>
            <a:r>
              <a:rPr lang="en-GB" sz="2400" dirty="0" smtClean="0"/>
              <a:t>	scientific </a:t>
            </a:r>
            <a:r>
              <a:rPr lang="en-GB" sz="2400" dirty="0" smtClean="0"/>
              <a:t>conferences</a:t>
            </a:r>
            <a:endParaRPr lang="en-GB"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species</a:t>
            </a:r>
            <a:endParaRPr lang="en-GB" dirty="0"/>
          </a:p>
        </p:txBody>
      </p:sp>
      <p:sp>
        <p:nvSpPr>
          <p:cNvPr id="3" name="Content Placeholder 2"/>
          <p:cNvSpPr>
            <a:spLocks noGrp="1"/>
          </p:cNvSpPr>
          <p:nvPr>
            <p:ph idx="1"/>
          </p:nvPr>
        </p:nvSpPr>
        <p:spPr/>
        <p:txBody>
          <a:bodyPr>
            <a:normAutofit lnSpcReduction="10000"/>
          </a:bodyPr>
          <a:lstStyle/>
          <a:p>
            <a:r>
              <a:rPr lang="en-GB" dirty="0" smtClean="0"/>
              <a:t>In </a:t>
            </a:r>
            <a:r>
              <a:rPr lang="en-GB" dirty="0" smtClean="0">
                <a:hlinkClick r:id="rId2" tooltip="Biology"/>
              </a:rPr>
              <a:t>biology</a:t>
            </a:r>
            <a:r>
              <a:rPr lang="en-GB" dirty="0" smtClean="0"/>
              <a:t>, a </a:t>
            </a:r>
            <a:r>
              <a:rPr lang="en-GB" b="1" dirty="0" smtClean="0"/>
              <a:t>species</a:t>
            </a:r>
            <a:r>
              <a:rPr lang="en-GB" dirty="0" smtClean="0"/>
              <a:t> is one of the basic units of </a:t>
            </a:r>
            <a:r>
              <a:rPr lang="en-GB" dirty="0" smtClean="0">
                <a:hlinkClick r:id="rId3" tooltip="Biological classification"/>
              </a:rPr>
              <a:t>biological classification</a:t>
            </a:r>
            <a:r>
              <a:rPr lang="en-GB" dirty="0" smtClean="0"/>
              <a:t>. A species is often defined as a group of </a:t>
            </a:r>
            <a:r>
              <a:rPr lang="en-GB" dirty="0" smtClean="0">
                <a:hlinkClick r:id="rId4" tooltip="Organisms"/>
              </a:rPr>
              <a:t>organisms</a:t>
            </a:r>
            <a:r>
              <a:rPr lang="en-GB" dirty="0" smtClean="0"/>
              <a:t> capable of interbreeding and producing fertile offspring. While in many cases this definition is adequate, more precise or differing measures are often used, such as similarity of DNA. Presence of specific locally adapted traits may further subdivide species into </a:t>
            </a:r>
            <a:r>
              <a:rPr lang="en-GB" dirty="0" smtClean="0">
                <a:hlinkClick r:id="rId5" tooltip="Subspecies"/>
              </a:rPr>
              <a:t>subspecies</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Ring Species</a:t>
            </a:r>
            <a:endParaRPr lang="en-GB"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228600" y="2133600"/>
            <a:ext cx="4525963" cy="4525963"/>
          </a:xfrm>
          <a:prstGeom prst="rect">
            <a:avLst/>
          </a:prstGeom>
          <a:noFill/>
          <a:ln w="9525">
            <a:noFill/>
            <a:miter lim="800000"/>
            <a:headEnd/>
            <a:tailEnd/>
          </a:ln>
        </p:spPr>
      </p:pic>
      <p:sp>
        <p:nvSpPr>
          <p:cNvPr id="4" name="Rectangle 3"/>
          <p:cNvSpPr/>
          <p:nvPr/>
        </p:nvSpPr>
        <p:spPr>
          <a:xfrm>
            <a:off x="4953000" y="1676400"/>
            <a:ext cx="3886200" cy="4524315"/>
          </a:xfrm>
          <a:prstGeom prst="rect">
            <a:avLst/>
          </a:prstGeom>
        </p:spPr>
        <p:txBody>
          <a:bodyPr wrap="square">
            <a:spAutoFit/>
          </a:bodyPr>
          <a:lstStyle/>
          <a:p>
            <a:r>
              <a:rPr lang="en-GB" sz="2400" dirty="0" smtClean="0"/>
              <a:t>A </a:t>
            </a:r>
            <a:r>
              <a:rPr lang="en-GB" sz="2400" b="1" dirty="0" smtClean="0"/>
              <a:t>ring species</a:t>
            </a:r>
            <a:r>
              <a:rPr lang="en-GB" sz="2400" dirty="0" smtClean="0"/>
              <a:t> is a connected series of neighbouring populations, each of which can interbreed with </a:t>
            </a:r>
            <a:r>
              <a:rPr lang="en-GB" sz="2400" dirty="0" err="1" smtClean="0"/>
              <a:t>closel</a:t>
            </a:r>
            <a:r>
              <a:rPr lang="en-GB" sz="2400" dirty="0" smtClean="0"/>
              <a:t> related populations, but for which there exist at least two "end" populations in the series, which are too distantly related to interbreed. Non-breeding "end" populations may </a:t>
            </a:r>
            <a:r>
              <a:rPr lang="en-GB" sz="2400" dirty="0" smtClean="0">
                <a:hlinkClick r:id="rId3" tooltip="Sympatric"/>
              </a:rPr>
              <a:t>co-exist in the same region</a:t>
            </a:r>
            <a:r>
              <a:rPr lang="en-GB" sz="2400" dirty="0" smtClean="0"/>
              <a:t> thus closing a "ring"</a:t>
            </a:r>
            <a:endParaRPr lang="en-GB"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381000"/>
            <a:ext cx="7772400" cy="1470025"/>
          </a:xfrm>
        </p:spPr>
        <p:txBody>
          <a:bodyPr/>
          <a:lstStyle/>
          <a:p>
            <a:r>
              <a:rPr lang="en-GB" dirty="0" smtClean="0"/>
              <a:t>Classification</a:t>
            </a:r>
            <a:endParaRPr lang="en-GB" dirty="0"/>
          </a:p>
        </p:txBody>
      </p:sp>
      <p:sp>
        <p:nvSpPr>
          <p:cNvPr id="5" name="Subtitle 4"/>
          <p:cNvSpPr>
            <a:spLocks noGrp="1"/>
          </p:cNvSpPr>
          <p:nvPr>
            <p:ph type="subTitle" idx="1"/>
          </p:nvPr>
        </p:nvSpPr>
        <p:spPr>
          <a:xfrm>
            <a:off x="1371600" y="2057400"/>
            <a:ext cx="6400800" cy="3581400"/>
          </a:xfrm>
        </p:spPr>
        <p:txBody>
          <a:bodyPr/>
          <a:lstStyle/>
          <a:p>
            <a:r>
              <a:rPr lang="en-GB" dirty="0" smtClean="0"/>
              <a:t>Key words: characteristics, unicellular, </a:t>
            </a:r>
            <a:r>
              <a:rPr lang="en-GB" dirty="0" err="1" smtClean="0"/>
              <a:t>multicellular</a:t>
            </a:r>
            <a:r>
              <a:rPr lang="en-GB" dirty="0" smtClean="0"/>
              <a:t>, nucleus, autotrophic, photosynthesis, heterotrophic, saprophytic, virus </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43033" y="1447800"/>
            <a:ext cx="8657929" cy="3962399"/>
          </a:xfrm>
          <a:prstGeom prst="rect">
            <a:avLst/>
          </a:prstGeom>
          <a:noFill/>
          <a:ln w="9525">
            <a:noFill/>
            <a:miter lim="800000"/>
            <a:headEnd/>
            <a:tailEnd/>
          </a:ln>
        </p:spPr>
      </p:pic>
      <p:sp>
        <p:nvSpPr>
          <p:cNvPr id="3" name="TextBox 2"/>
          <p:cNvSpPr txBox="1"/>
          <p:nvPr/>
        </p:nvSpPr>
        <p:spPr>
          <a:xfrm>
            <a:off x="457200" y="762000"/>
            <a:ext cx="5138714" cy="369332"/>
          </a:xfrm>
          <a:prstGeom prst="rect">
            <a:avLst/>
          </a:prstGeom>
          <a:noFill/>
        </p:spPr>
        <p:txBody>
          <a:bodyPr wrap="none" rtlCol="0">
            <a:spAutoFit/>
          </a:bodyPr>
          <a:lstStyle/>
          <a:p>
            <a:r>
              <a:rPr lang="en-GB" dirty="0" smtClean="0">
                <a:solidFill>
                  <a:srgbClr val="FF0000"/>
                </a:solidFill>
              </a:rPr>
              <a:t>(If you don’t know – look it up in your revision guide)</a:t>
            </a:r>
            <a:endParaRPr lang="en-GB"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7462032" cy="6405579"/>
          </a:xfrm>
          <a:prstGeom prst="rect">
            <a:avLst/>
          </a:prstGeom>
          <a:noFill/>
          <a:ln w="9525">
            <a:noFill/>
            <a:miter lim="800000"/>
            <a:headEnd/>
            <a:tailEnd/>
          </a:ln>
        </p:spPr>
      </p:pic>
      <p:sp>
        <p:nvSpPr>
          <p:cNvPr id="3" name="TextBox 2"/>
          <p:cNvSpPr txBox="1"/>
          <p:nvPr/>
        </p:nvSpPr>
        <p:spPr>
          <a:xfrm>
            <a:off x="7315200" y="2438400"/>
            <a:ext cx="1264000" cy="1477328"/>
          </a:xfrm>
          <a:prstGeom prst="rect">
            <a:avLst/>
          </a:prstGeom>
          <a:noFill/>
        </p:spPr>
        <p:txBody>
          <a:bodyPr wrap="none" rtlCol="0">
            <a:spAutoFit/>
          </a:bodyPr>
          <a:lstStyle/>
          <a:p>
            <a:r>
              <a:rPr lang="en-GB" dirty="0" smtClean="0">
                <a:solidFill>
                  <a:srgbClr val="FF0000"/>
                </a:solidFill>
              </a:rPr>
              <a:t>If you don’t</a:t>
            </a:r>
          </a:p>
          <a:p>
            <a:r>
              <a:rPr lang="en-GB" dirty="0" smtClean="0">
                <a:solidFill>
                  <a:srgbClr val="FF0000"/>
                </a:solidFill>
              </a:rPr>
              <a:t>Know what</a:t>
            </a:r>
          </a:p>
          <a:p>
            <a:r>
              <a:rPr lang="en-GB" dirty="0" smtClean="0">
                <a:solidFill>
                  <a:srgbClr val="FF0000"/>
                </a:solidFill>
              </a:rPr>
              <a:t>Genus and </a:t>
            </a:r>
          </a:p>
          <a:p>
            <a:r>
              <a:rPr lang="en-GB" dirty="0" smtClean="0">
                <a:solidFill>
                  <a:srgbClr val="FF0000"/>
                </a:solidFill>
              </a:rPr>
              <a:t>Species is</a:t>
            </a:r>
          </a:p>
          <a:p>
            <a:r>
              <a:rPr lang="en-GB" dirty="0" smtClean="0">
                <a:solidFill>
                  <a:srgbClr val="FF0000"/>
                </a:solidFill>
              </a:rPr>
              <a:t>Look it up</a:t>
            </a:r>
            <a:endParaRPr lang="en-GB"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6555641"/>
          </a:xfrm>
          <a:prstGeom prst="rect">
            <a:avLst/>
          </a:prstGeom>
        </p:spPr>
        <p:txBody>
          <a:bodyPr wrap="square">
            <a:spAutoFit/>
          </a:bodyPr>
          <a:lstStyle/>
          <a:p>
            <a:r>
              <a:rPr lang="en-GB" sz="2000" dirty="0" smtClean="0"/>
              <a:t>1.11 </a:t>
            </a:r>
            <a:r>
              <a:rPr lang="en-GB" sz="2000" dirty="0" smtClean="0"/>
              <a:t>   Explain </a:t>
            </a:r>
            <a:r>
              <a:rPr lang="en-GB" sz="2000" dirty="0" smtClean="0"/>
              <a:t>how organisms are adapted to their </a:t>
            </a:r>
            <a:r>
              <a:rPr lang="en-GB" sz="2000" dirty="0" smtClean="0"/>
              <a:t>environment and </a:t>
            </a:r>
            <a:r>
              <a:rPr lang="en-GB" sz="2000" dirty="0" smtClean="0"/>
              <a:t>how some organisms have characteristics that </a:t>
            </a:r>
            <a:r>
              <a:rPr lang="en-GB" sz="2000" dirty="0" smtClean="0"/>
              <a:t>enable them </a:t>
            </a:r>
            <a:r>
              <a:rPr lang="en-GB" sz="2000" dirty="0" smtClean="0"/>
              <a:t>to survive in extreme environments, including </a:t>
            </a:r>
            <a:r>
              <a:rPr lang="en-GB" sz="2000" dirty="0" smtClean="0"/>
              <a:t>deep-sea hydrothermal </a:t>
            </a:r>
            <a:r>
              <a:rPr lang="en-GB" sz="2000" dirty="0" smtClean="0"/>
              <a:t>vents and polar regions</a:t>
            </a:r>
          </a:p>
          <a:p>
            <a:r>
              <a:rPr lang="en-GB" sz="2000" dirty="0" smtClean="0"/>
              <a:t>1.12 </a:t>
            </a:r>
            <a:r>
              <a:rPr lang="en-GB" sz="2000" dirty="0" smtClean="0"/>
              <a:t>   Demonstrate </a:t>
            </a:r>
            <a:r>
              <a:rPr lang="en-GB" sz="2000" dirty="0" smtClean="0"/>
              <a:t>an understanding of Darwin’s theory of evolution </a:t>
            </a:r>
            <a:r>
              <a:rPr lang="en-GB" sz="2000" dirty="0" smtClean="0"/>
              <a:t>by natural </a:t>
            </a:r>
            <a:r>
              <a:rPr lang="en-GB" sz="2000" dirty="0" smtClean="0"/>
              <a:t>selection including:</a:t>
            </a:r>
          </a:p>
          <a:p>
            <a:r>
              <a:rPr lang="en-GB" sz="2000" dirty="0" smtClean="0"/>
              <a:t>A	 </a:t>
            </a:r>
            <a:r>
              <a:rPr lang="en-GB" sz="2000" dirty="0" smtClean="0"/>
              <a:t>variation – most populations of organisms contain </a:t>
            </a:r>
            <a:r>
              <a:rPr lang="en-GB" sz="2000" dirty="0" smtClean="0"/>
              <a:t>individuals which </a:t>
            </a:r>
            <a:r>
              <a:rPr lang="en-GB" sz="2000" dirty="0" smtClean="0"/>
              <a:t>vary slightly from one to another</a:t>
            </a:r>
          </a:p>
          <a:p>
            <a:r>
              <a:rPr lang="en-GB" sz="2000" dirty="0" smtClean="0"/>
              <a:t>b </a:t>
            </a:r>
            <a:r>
              <a:rPr lang="en-GB" sz="2000" dirty="0" smtClean="0"/>
              <a:t>	over-production </a:t>
            </a:r>
            <a:r>
              <a:rPr lang="en-GB" sz="2000" dirty="0" smtClean="0"/>
              <a:t>– most organisms produce more young </a:t>
            </a:r>
            <a:r>
              <a:rPr lang="en-GB" sz="2000" dirty="0" smtClean="0"/>
              <a:t>than will </a:t>
            </a:r>
            <a:r>
              <a:rPr lang="en-GB" sz="2000" dirty="0" smtClean="0"/>
              <a:t>survive to adulthood</a:t>
            </a:r>
          </a:p>
          <a:p>
            <a:r>
              <a:rPr lang="en-GB" sz="2000" dirty="0" smtClean="0"/>
              <a:t>c </a:t>
            </a:r>
            <a:r>
              <a:rPr lang="en-GB" sz="2000" dirty="0" smtClean="0"/>
              <a:t>	struggle </a:t>
            </a:r>
            <a:r>
              <a:rPr lang="en-GB" sz="2000" dirty="0" smtClean="0"/>
              <a:t>for existence – because populations do not </a:t>
            </a:r>
            <a:r>
              <a:rPr lang="en-GB" sz="2000" dirty="0" smtClean="0"/>
              <a:t>generally increase </a:t>
            </a:r>
            <a:r>
              <a:rPr lang="en-GB" sz="2000" dirty="0" smtClean="0"/>
              <a:t>rapidly in size there must therefore be </a:t>
            </a:r>
            <a:r>
              <a:rPr lang="en-GB" sz="2000" dirty="0" smtClean="0"/>
              <a:t>considerable competition </a:t>
            </a:r>
            <a:r>
              <a:rPr lang="en-GB" sz="2000" dirty="0" smtClean="0"/>
              <a:t>for survival between the organisms</a:t>
            </a:r>
          </a:p>
          <a:p>
            <a:r>
              <a:rPr lang="en-GB" sz="2000" dirty="0" smtClean="0"/>
              <a:t>d </a:t>
            </a:r>
            <a:r>
              <a:rPr lang="en-GB" sz="2000" dirty="0" smtClean="0"/>
              <a:t>	survival- </a:t>
            </a:r>
            <a:r>
              <a:rPr lang="en-GB" sz="2000" dirty="0" smtClean="0"/>
              <a:t>those with advantageous characteristics are </a:t>
            </a:r>
            <a:r>
              <a:rPr lang="en-GB" sz="2000" dirty="0" smtClean="0"/>
              <a:t>more likely </a:t>
            </a:r>
            <a:r>
              <a:rPr lang="en-GB" sz="2000" dirty="0" smtClean="0"/>
              <a:t>to survive this struggle</a:t>
            </a:r>
          </a:p>
          <a:p>
            <a:r>
              <a:rPr lang="en-GB" sz="2000" dirty="0" smtClean="0"/>
              <a:t>e </a:t>
            </a:r>
            <a:r>
              <a:rPr lang="en-GB" sz="2000" dirty="0" smtClean="0"/>
              <a:t>	advantageous </a:t>
            </a:r>
            <a:r>
              <a:rPr lang="en-GB" sz="2000" dirty="0" smtClean="0"/>
              <a:t>characteristics inherited – better </a:t>
            </a:r>
            <a:r>
              <a:rPr lang="en-GB" sz="2000" dirty="0" smtClean="0"/>
              <a:t>adapted organisms </a:t>
            </a:r>
            <a:r>
              <a:rPr lang="en-GB" sz="2000" dirty="0" smtClean="0"/>
              <a:t>are more likely to reproduce successfully </a:t>
            </a:r>
            <a:r>
              <a:rPr lang="en-GB" sz="2000" dirty="0" smtClean="0"/>
              <a:t>passing on </a:t>
            </a:r>
            <a:r>
              <a:rPr lang="en-GB" sz="2000" dirty="0" smtClean="0"/>
              <a:t>the advantageous characteristics to their offspring</a:t>
            </a:r>
          </a:p>
          <a:p>
            <a:r>
              <a:rPr lang="en-GB" sz="2000" dirty="0" smtClean="0"/>
              <a:t>f </a:t>
            </a:r>
            <a:r>
              <a:rPr lang="en-GB" sz="2000" dirty="0" smtClean="0"/>
              <a:t>	gradual </a:t>
            </a:r>
            <a:r>
              <a:rPr lang="en-GB" sz="2000" dirty="0" smtClean="0"/>
              <a:t>change – over a period of time the proportion </a:t>
            </a:r>
            <a:r>
              <a:rPr lang="en-GB" sz="2000" dirty="0" smtClean="0"/>
              <a:t>of individuals </a:t>
            </a:r>
            <a:r>
              <a:rPr lang="en-GB" sz="2000" dirty="0" smtClean="0"/>
              <a:t>with the advantageous characteristics in </a:t>
            </a:r>
            <a:r>
              <a:rPr lang="en-GB" sz="2000" dirty="0" smtClean="0"/>
              <a:t>the population </a:t>
            </a:r>
            <a:r>
              <a:rPr lang="en-GB" sz="2000" dirty="0" smtClean="0"/>
              <a:t>will increase compared with the proportion </a:t>
            </a:r>
            <a:r>
              <a:rPr lang="en-GB" sz="2000" dirty="0" smtClean="0"/>
              <a:t>of individuals </a:t>
            </a:r>
            <a:r>
              <a:rPr lang="en-GB" sz="2000" dirty="0" smtClean="0"/>
              <a:t>with poorly adapted characteristics, and </a:t>
            </a:r>
            <a:r>
              <a:rPr lang="en-GB" sz="2000" dirty="0" smtClean="0"/>
              <a:t>the poorly </a:t>
            </a:r>
            <a:r>
              <a:rPr lang="en-GB" sz="2000" dirty="0" smtClean="0"/>
              <a:t>adapted characteristics may eventually be lost</a:t>
            </a:r>
            <a:endParaRPr lang="en-GB"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8343"/>
            <a:ext cx="8915400" cy="5262979"/>
          </a:xfrm>
          <a:prstGeom prst="rect">
            <a:avLst/>
          </a:prstGeom>
        </p:spPr>
        <p:txBody>
          <a:bodyPr wrap="square">
            <a:spAutoFit/>
          </a:bodyPr>
          <a:lstStyle/>
          <a:p>
            <a:r>
              <a:rPr lang="en-GB" sz="2400" dirty="0" smtClean="0"/>
              <a:t>1.13 Describe variation as continuous or </a:t>
            </a:r>
            <a:r>
              <a:rPr lang="en-GB" sz="2400" dirty="0" smtClean="0"/>
              <a:t>discontinuous</a:t>
            </a:r>
          </a:p>
          <a:p>
            <a:endParaRPr lang="en-GB" sz="2400" dirty="0" smtClean="0"/>
          </a:p>
          <a:p>
            <a:r>
              <a:rPr lang="en-GB" sz="2400" dirty="0" smtClean="0"/>
              <a:t>1.14 </a:t>
            </a:r>
            <a:r>
              <a:rPr lang="en-GB" sz="2400" i="1" dirty="0" smtClean="0"/>
              <a:t>Investigate the variations within a species to illustrate</a:t>
            </a:r>
          </a:p>
          <a:p>
            <a:r>
              <a:rPr lang="en-GB" sz="2400" i="1" dirty="0" smtClean="0"/>
              <a:t>continuous variation and discontinuous </a:t>
            </a:r>
            <a:r>
              <a:rPr lang="en-GB" sz="2400" i="1" dirty="0" smtClean="0"/>
              <a:t>variation</a:t>
            </a:r>
          </a:p>
          <a:p>
            <a:endParaRPr lang="en-GB" sz="2400" i="1" dirty="0" smtClean="0"/>
          </a:p>
          <a:p>
            <a:r>
              <a:rPr lang="en-GB" sz="2400" dirty="0" smtClean="0"/>
              <a:t>1.15 Interpret information on variation using normal distribution </a:t>
            </a:r>
            <a:r>
              <a:rPr lang="en-GB" sz="2400" dirty="0" smtClean="0"/>
              <a:t>curves</a:t>
            </a:r>
          </a:p>
          <a:p>
            <a:endParaRPr lang="en-GB" sz="2400" dirty="0" smtClean="0"/>
          </a:p>
          <a:p>
            <a:r>
              <a:rPr lang="en-GB" sz="2400" dirty="0" smtClean="0"/>
              <a:t>1.16 Demonstrate an understanding of the causes of variation, including:</a:t>
            </a:r>
          </a:p>
          <a:p>
            <a:r>
              <a:rPr lang="en-GB" sz="2400" dirty="0" smtClean="0"/>
              <a:t>a </a:t>
            </a:r>
            <a:r>
              <a:rPr lang="en-GB" sz="2400" dirty="0" smtClean="0"/>
              <a:t>	genetic </a:t>
            </a:r>
            <a:r>
              <a:rPr lang="en-GB" sz="2400" dirty="0" smtClean="0"/>
              <a:t>variation – different characteristics as a result of</a:t>
            </a:r>
          </a:p>
          <a:p>
            <a:r>
              <a:rPr lang="en-GB" sz="2400" dirty="0" smtClean="0"/>
              <a:t>mutation or reproduction</a:t>
            </a:r>
          </a:p>
          <a:p>
            <a:r>
              <a:rPr lang="en-GB" sz="2400" dirty="0" smtClean="0"/>
              <a:t>b </a:t>
            </a:r>
            <a:r>
              <a:rPr lang="en-GB" sz="2400" dirty="0" smtClean="0"/>
              <a:t>	environmental </a:t>
            </a:r>
            <a:r>
              <a:rPr lang="en-GB" sz="2400" dirty="0" smtClean="0"/>
              <a:t>variation – different characteristics caused by</a:t>
            </a:r>
          </a:p>
          <a:p>
            <a:r>
              <a:rPr lang="en-GB" sz="2400" dirty="0" smtClean="0"/>
              <a:t>an organism’s environment (acquired characteristics)</a:t>
            </a:r>
            <a:endParaRPr lang="en-GB"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304800"/>
            <a:ext cx="7772400" cy="1470025"/>
          </a:xfrm>
        </p:spPr>
        <p:txBody>
          <a:bodyPr/>
          <a:lstStyle/>
          <a:p>
            <a:r>
              <a:rPr lang="en-GB" dirty="0" smtClean="0"/>
              <a:t>Variation</a:t>
            </a:r>
            <a:endParaRPr lang="en-GB" dirty="0"/>
          </a:p>
        </p:txBody>
      </p:sp>
      <p:sp>
        <p:nvSpPr>
          <p:cNvPr id="5" name="Subtitle 4"/>
          <p:cNvSpPr>
            <a:spLocks noGrp="1"/>
          </p:cNvSpPr>
          <p:nvPr>
            <p:ph type="subTitle" idx="1"/>
          </p:nvPr>
        </p:nvSpPr>
        <p:spPr>
          <a:xfrm>
            <a:off x="381000" y="1524000"/>
            <a:ext cx="8305800" cy="4800600"/>
          </a:xfrm>
        </p:spPr>
        <p:txBody>
          <a:bodyPr>
            <a:normAutofit/>
          </a:bodyPr>
          <a:lstStyle/>
          <a:p>
            <a:r>
              <a:rPr lang="en-GB" dirty="0" smtClean="0"/>
              <a:t>Not all organisms of the same species are identical</a:t>
            </a:r>
          </a:p>
          <a:p>
            <a:r>
              <a:rPr lang="en-GB" dirty="0" smtClean="0"/>
              <a:t>Some are different because of the genes they inherited from their parents (and may pass this on to their offspring)</a:t>
            </a:r>
          </a:p>
          <a:p>
            <a:r>
              <a:rPr lang="en-GB" dirty="0" smtClean="0"/>
              <a:t>Very occasionally an individual is different because of a genetic mutation (and may pass this on to their offspring)</a:t>
            </a:r>
          </a:p>
          <a:p>
            <a:r>
              <a:rPr lang="en-GB" dirty="0" smtClean="0"/>
              <a:t>Some organisms are changed by their environment (cannot be passed on to their offspring)</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GB" dirty="0" smtClean="0"/>
              <a:t>An example of human variation</a:t>
            </a:r>
            <a:endParaRPr lang="en-GB"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990600" y="685800"/>
            <a:ext cx="7227087" cy="4525963"/>
          </a:xfrm>
          <a:prstGeom prst="rect">
            <a:avLst/>
          </a:prstGeom>
          <a:noFill/>
          <a:ln w="9525">
            <a:noFill/>
            <a:miter lim="800000"/>
            <a:headEnd/>
            <a:tailEnd/>
          </a:ln>
        </p:spPr>
      </p:pic>
      <p:sp>
        <p:nvSpPr>
          <p:cNvPr id="5" name="TextBox 4"/>
          <p:cNvSpPr txBox="1"/>
          <p:nvPr/>
        </p:nvSpPr>
        <p:spPr>
          <a:xfrm>
            <a:off x="381000" y="5562600"/>
            <a:ext cx="8158644" cy="923330"/>
          </a:xfrm>
          <a:prstGeom prst="rect">
            <a:avLst/>
          </a:prstGeom>
          <a:noFill/>
        </p:spPr>
        <p:txBody>
          <a:bodyPr wrap="none" rtlCol="0">
            <a:spAutoFit/>
          </a:bodyPr>
          <a:lstStyle/>
          <a:p>
            <a:r>
              <a:rPr lang="en-GB" dirty="0" smtClean="0"/>
              <a:t>The different shapes of ears is an example of genetic variation – the two people with</a:t>
            </a:r>
          </a:p>
          <a:p>
            <a:r>
              <a:rPr lang="en-GB" dirty="0" smtClean="0"/>
              <a:t>pierced ears is an example of environment variation (variation that happens during a </a:t>
            </a:r>
          </a:p>
          <a:p>
            <a:r>
              <a:rPr lang="en-GB" dirty="0" smtClean="0"/>
              <a:t>lifetime, but will not be passed on to any offspring</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Human variation</a:t>
            </a:r>
            <a:endParaRPr lang="en-GB" dirty="0"/>
          </a:p>
        </p:txBody>
      </p:sp>
      <p:pic>
        <p:nvPicPr>
          <p:cNvPr id="18434" name="Picture 2"/>
          <p:cNvPicPr>
            <a:picLocks noGrp="1" noChangeAspect="1" noChangeArrowheads="1"/>
          </p:cNvPicPr>
          <p:nvPr>
            <p:ph idx="1"/>
          </p:nvPr>
        </p:nvPicPr>
        <p:blipFill>
          <a:blip r:embed="rId2" cstate="print"/>
          <a:srcRect/>
          <a:stretch>
            <a:fillRect/>
          </a:stretch>
        </p:blipFill>
        <p:spPr bwMode="auto">
          <a:xfrm>
            <a:off x="230288" y="1600200"/>
            <a:ext cx="3154188" cy="4876800"/>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5562600" y="1905000"/>
            <a:ext cx="3067050" cy="1808773"/>
          </a:xfrm>
          <a:prstGeom prst="rect">
            <a:avLst/>
          </a:prstGeom>
          <a:noFill/>
          <a:ln w="9525">
            <a:noFill/>
            <a:miter lim="800000"/>
            <a:headEnd/>
            <a:tailEnd/>
          </a:ln>
        </p:spPr>
      </p:pic>
      <p:sp>
        <p:nvSpPr>
          <p:cNvPr id="6" name="TextBox 5"/>
          <p:cNvSpPr txBox="1"/>
          <p:nvPr/>
        </p:nvSpPr>
        <p:spPr>
          <a:xfrm>
            <a:off x="228600" y="1143000"/>
            <a:ext cx="1256562" cy="369332"/>
          </a:xfrm>
          <a:prstGeom prst="rect">
            <a:avLst/>
          </a:prstGeom>
          <a:noFill/>
        </p:spPr>
        <p:txBody>
          <a:bodyPr wrap="none" rtlCol="0">
            <a:spAutoFit/>
          </a:bodyPr>
          <a:lstStyle/>
          <a:p>
            <a:r>
              <a:rPr lang="en-GB" dirty="0" smtClean="0"/>
              <a:t>Continuous</a:t>
            </a:r>
            <a:endParaRPr lang="en-GB" dirty="0"/>
          </a:p>
        </p:txBody>
      </p:sp>
      <p:sp>
        <p:nvSpPr>
          <p:cNvPr id="7" name="TextBox 6"/>
          <p:cNvSpPr txBox="1"/>
          <p:nvPr/>
        </p:nvSpPr>
        <p:spPr>
          <a:xfrm>
            <a:off x="5334000" y="1143000"/>
            <a:ext cx="3475375" cy="923330"/>
          </a:xfrm>
          <a:prstGeom prst="rect">
            <a:avLst/>
          </a:prstGeom>
          <a:noFill/>
        </p:spPr>
        <p:txBody>
          <a:bodyPr wrap="none" rtlCol="0">
            <a:spAutoFit/>
          </a:bodyPr>
          <a:lstStyle/>
          <a:p>
            <a:r>
              <a:rPr lang="en-GB" dirty="0" smtClean="0"/>
              <a:t>Discontinuous/discrete variation is </a:t>
            </a:r>
          </a:p>
          <a:p>
            <a:r>
              <a:rPr lang="en-GB" dirty="0" smtClean="0"/>
              <a:t>shown as a bar graph</a:t>
            </a:r>
          </a:p>
          <a:p>
            <a:endParaRPr lang="en-GB" dirty="0"/>
          </a:p>
        </p:txBody>
      </p:sp>
      <p:pic>
        <p:nvPicPr>
          <p:cNvPr id="18436" name="Picture 4"/>
          <p:cNvPicPr>
            <a:picLocks noChangeAspect="1" noChangeArrowheads="1"/>
          </p:cNvPicPr>
          <p:nvPr/>
        </p:nvPicPr>
        <p:blipFill>
          <a:blip r:embed="rId4" cstate="print"/>
          <a:srcRect/>
          <a:stretch>
            <a:fillRect/>
          </a:stretch>
        </p:blipFill>
        <p:spPr bwMode="auto">
          <a:xfrm>
            <a:off x="4648200" y="3733800"/>
            <a:ext cx="4048125" cy="2838450"/>
          </a:xfrm>
          <a:prstGeom prst="rect">
            <a:avLst/>
          </a:prstGeom>
          <a:noFill/>
          <a:ln w="9525">
            <a:noFill/>
            <a:miter lim="800000"/>
            <a:headEnd/>
            <a:tailEnd/>
          </a:ln>
        </p:spPr>
      </p:pic>
      <p:sp>
        <p:nvSpPr>
          <p:cNvPr id="8" name="TextBox 7"/>
          <p:cNvSpPr txBox="1"/>
          <p:nvPr/>
        </p:nvSpPr>
        <p:spPr>
          <a:xfrm>
            <a:off x="6553200" y="3810000"/>
            <a:ext cx="1342483" cy="369332"/>
          </a:xfrm>
          <a:prstGeom prst="rect">
            <a:avLst/>
          </a:prstGeom>
          <a:noFill/>
        </p:spPr>
        <p:txBody>
          <a:bodyPr wrap="none" rtlCol="0">
            <a:spAutoFit/>
          </a:bodyPr>
          <a:lstStyle/>
          <a:p>
            <a:r>
              <a:rPr lang="en-GB" dirty="0" smtClean="0"/>
              <a:t>Blood </a:t>
            </a:r>
            <a:r>
              <a:rPr lang="en-GB" dirty="0" err="1" smtClean="0"/>
              <a:t>goups</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Normal distribution curve</a:t>
            </a:r>
            <a:endParaRPr lang="en-GB" dirty="0"/>
          </a:p>
        </p:txBody>
      </p:sp>
      <p:pic>
        <p:nvPicPr>
          <p:cNvPr id="17411" name="Picture 3"/>
          <p:cNvPicPr>
            <a:picLocks noGrp="1" noChangeAspect="1" noChangeArrowheads="1"/>
          </p:cNvPicPr>
          <p:nvPr>
            <p:ph idx="1"/>
          </p:nvPr>
        </p:nvPicPr>
        <p:blipFill>
          <a:blip r:embed="rId2" cstate="print"/>
          <a:srcRect/>
          <a:stretch>
            <a:fillRect/>
          </a:stretch>
        </p:blipFill>
        <p:spPr bwMode="auto">
          <a:xfrm>
            <a:off x="0" y="1752600"/>
            <a:ext cx="6797475" cy="51054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6553200" y="2819400"/>
            <a:ext cx="2365641" cy="3657600"/>
          </a:xfrm>
          <a:prstGeom prst="rect">
            <a:avLst/>
          </a:prstGeom>
          <a:noFill/>
          <a:ln w="9525">
            <a:noFill/>
            <a:miter lim="800000"/>
            <a:headEnd/>
            <a:tailEnd/>
          </a:ln>
        </p:spPr>
      </p:pic>
      <p:sp>
        <p:nvSpPr>
          <p:cNvPr id="5" name="TextBox 4"/>
          <p:cNvSpPr txBox="1"/>
          <p:nvPr/>
        </p:nvSpPr>
        <p:spPr>
          <a:xfrm>
            <a:off x="4876800" y="1219200"/>
            <a:ext cx="3931974" cy="923330"/>
          </a:xfrm>
          <a:prstGeom prst="rect">
            <a:avLst/>
          </a:prstGeom>
          <a:noFill/>
        </p:spPr>
        <p:txBody>
          <a:bodyPr wrap="none" rtlCol="0">
            <a:spAutoFit/>
          </a:bodyPr>
          <a:lstStyle/>
          <a:p>
            <a:r>
              <a:rPr lang="en-GB" dirty="0" smtClean="0"/>
              <a:t>In the population height is a continuous</a:t>
            </a:r>
          </a:p>
          <a:p>
            <a:r>
              <a:rPr lang="en-GB" dirty="0" smtClean="0"/>
              <a:t>Variation – continuous variation forms a</a:t>
            </a:r>
          </a:p>
          <a:p>
            <a:r>
              <a:rPr lang="en-GB" dirty="0" smtClean="0"/>
              <a:t>Normal distribution curve</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 to </a:t>
            </a:r>
            <a:endParaRPr lang="en-GB" dirty="0"/>
          </a:p>
        </p:txBody>
      </p:sp>
      <p:sp>
        <p:nvSpPr>
          <p:cNvPr id="3" name="Content Placeholder 2"/>
          <p:cNvSpPr>
            <a:spLocks noGrp="1"/>
          </p:cNvSpPr>
          <p:nvPr>
            <p:ph idx="1"/>
          </p:nvPr>
        </p:nvSpPr>
        <p:spPr/>
        <p:txBody>
          <a:bodyPr/>
          <a:lstStyle/>
          <a:p>
            <a:pPr>
              <a:buNone/>
            </a:pPr>
            <a:endParaRPr lang="en-GB" dirty="0" smtClean="0"/>
          </a:p>
          <a:p>
            <a:r>
              <a:rPr lang="en-GB" dirty="0" smtClean="0"/>
              <a:t>http://www.bbc.co.uk/schools/ks3bitesize/science/organisms_behaviour_health/variation_classification/activity.shtml</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GB" dirty="0" smtClean="0"/>
              <a:t>Adaptations to environment</a:t>
            </a:r>
            <a:endParaRPr lang="en-GB" dirty="0"/>
          </a:p>
        </p:txBody>
      </p:sp>
      <p:pic>
        <p:nvPicPr>
          <p:cNvPr id="19458" name="Picture 2"/>
          <p:cNvPicPr>
            <a:picLocks noGrp="1" noChangeAspect="1" noChangeArrowheads="1"/>
          </p:cNvPicPr>
          <p:nvPr>
            <p:ph idx="1"/>
          </p:nvPr>
        </p:nvPicPr>
        <p:blipFill>
          <a:blip r:embed="rId2" cstate="print"/>
          <a:srcRect/>
          <a:stretch>
            <a:fillRect/>
          </a:stretch>
        </p:blipFill>
        <p:spPr bwMode="auto">
          <a:xfrm>
            <a:off x="180716" y="1295400"/>
            <a:ext cx="8645362"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fontScale="40000" lnSpcReduction="20000"/>
          </a:bodyPr>
          <a:lstStyle/>
          <a:p>
            <a:r>
              <a:rPr lang="en-GB" b="1" dirty="0" smtClean="0"/>
              <a:t>Detailed unit content</a:t>
            </a:r>
          </a:p>
          <a:p>
            <a:r>
              <a:rPr lang="en-GB" dirty="0" smtClean="0"/>
              <a:t>In this specification bold text refers to higher tier only content. Italic text refers to </a:t>
            </a:r>
            <a:r>
              <a:rPr lang="en-GB" dirty="0" smtClean="0"/>
              <a:t>practical investigations</a:t>
            </a:r>
            <a:r>
              <a:rPr lang="en-GB" dirty="0" smtClean="0"/>
              <a:t>, which students are required to demonstrate an understanding of.</a:t>
            </a:r>
          </a:p>
          <a:p>
            <a:r>
              <a:rPr lang="en-GB" b="1" dirty="0" smtClean="0"/>
              <a:t>Topic 1</a:t>
            </a:r>
          </a:p>
          <a:p>
            <a:r>
              <a:rPr lang="en-GB" b="1" dirty="0" smtClean="0"/>
              <a:t>Classification, variation and inheritance</a:t>
            </a:r>
          </a:p>
          <a:p>
            <a:r>
              <a:rPr lang="en-GB" dirty="0" smtClean="0"/>
              <a:t>1.1 Demonstrate an understanding of how biologists </a:t>
            </a:r>
            <a:r>
              <a:rPr lang="en-GB" dirty="0" smtClean="0"/>
              <a:t>classify organisms </a:t>
            </a:r>
            <a:r>
              <a:rPr lang="en-GB" dirty="0" smtClean="0"/>
              <a:t>according to how closely they are related to </a:t>
            </a:r>
            <a:r>
              <a:rPr lang="en-GB" dirty="0" smtClean="0"/>
              <a:t>one another </a:t>
            </a:r>
            <a:r>
              <a:rPr lang="en-GB" dirty="0" smtClean="0"/>
              <a:t>including:</a:t>
            </a:r>
          </a:p>
          <a:p>
            <a:r>
              <a:rPr lang="en-GB" dirty="0" smtClean="0"/>
              <a:t>a Species – groups of organisms that have many features </a:t>
            </a:r>
            <a:r>
              <a:rPr lang="en-GB" dirty="0" smtClean="0"/>
              <a:t>in common</a:t>
            </a:r>
            <a:endParaRPr lang="en-GB" dirty="0" smtClean="0"/>
          </a:p>
          <a:p>
            <a:r>
              <a:rPr lang="en-GB" dirty="0" smtClean="0"/>
              <a:t>b </a:t>
            </a:r>
            <a:r>
              <a:rPr lang="en-GB" dirty="0" smtClean="0"/>
              <a:t>	Genus </a:t>
            </a:r>
            <a:r>
              <a:rPr lang="en-GB" dirty="0" smtClean="0"/>
              <a:t>– contains several species with similar characteristics</a:t>
            </a:r>
          </a:p>
          <a:p>
            <a:r>
              <a:rPr lang="en-GB" dirty="0" smtClean="0"/>
              <a:t>c </a:t>
            </a:r>
            <a:r>
              <a:rPr lang="en-GB" dirty="0" smtClean="0"/>
              <a:t>	Family </a:t>
            </a:r>
            <a:r>
              <a:rPr lang="en-GB" dirty="0" smtClean="0"/>
              <a:t>– comprising of several genera</a:t>
            </a:r>
          </a:p>
          <a:p>
            <a:r>
              <a:rPr lang="en-GB" dirty="0" smtClean="0"/>
              <a:t>d </a:t>
            </a:r>
            <a:r>
              <a:rPr lang="en-GB" dirty="0" smtClean="0"/>
              <a:t>	Order </a:t>
            </a:r>
            <a:r>
              <a:rPr lang="en-GB" dirty="0" smtClean="0"/>
              <a:t>– comprising of several families</a:t>
            </a:r>
          </a:p>
          <a:p>
            <a:r>
              <a:rPr lang="en-GB" dirty="0" smtClean="0"/>
              <a:t>e </a:t>
            </a:r>
            <a:r>
              <a:rPr lang="en-GB" dirty="0" smtClean="0"/>
              <a:t>	Class </a:t>
            </a:r>
            <a:r>
              <a:rPr lang="en-GB" dirty="0" smtClean="0"/>
              <a:t>– comprising of several orders</a:t>
            </a:r>
          </a:p>
          <a:p>
            <a:r>
              <a:rPr lang="en-GB" dirty="0" smtClean="0"/>
              <a:t>f </a:t>
            </a:r>
            <a:r>
              <a:rPr lang="en-GB" dirty="0" smtClean="0"/>
              <a:t>	Phylum </a:t>
            </a:r>
            <a:r>
              <a:rPr lang="en-GB" dirty="0" smtClean="0"/>
              <a:t>– comprising of several classes</a:t>
            </a:r>
          </a:p>
          <a:p>
            <a:r>
              <a:rPr lang="en-GB" dirty="0" smtClean="0"/>
              <a:t>g </a:t>
            </a:r>
            <a:r>
              <a:rPr lang="en-GB" dirty="0" smtClean="0"/>
              <a:t>	The </a:t>
            </a:r>
            <a:r>
              <a:rPr lang="en-GB" dirty="0" smtClean="0"/>
              <a:t>Five Kingdoms – </a:t>
            </a:r>
            <a:r>
              <a:rPr lang="en-GB" dirty="0" err="1" smtClean="0"/>
              <a:t>animalia</a:t>
            </a:r>
            <a:r>
              <a:rPr lang="en-GB" dirty="0" smtClean="0"/>
              <a:t>, </a:t>
            </a:r>
            <a:r>
              <a:rPr lang="en-GB" dirty="0" err="1" smtClean="0"/>
              <a:t>plantae</a:t>
            </a:r>
            <a:r>
              <a:rPr lang="en-GB" dirty="0" smtClean="0"/>
              <a:t>, fungi, </a:t>
            </a:r>
            <a:r>
              <a:rPr lang="en-GB" dirty="0" err="1" smtClean="0"/>
              <a:t>protoctista</a:t>
            </a:r>
            <a:r>
              <a:rPr lang="en-GB" dirty="0" smtClean="0"/>
              <a:t> </a:t>
            </a:r>
            <a:r>
              <a:rPr lang="en-GB" dirty="0" smtClean="0"/>
              <a:t>and prokaryotes</a:t>
            </a:r>
          </a:p>
          <a:p>
            <a:endParaRPr lang="en-GB" dirty="0" smtClean="0"/>
          </a:p>
          <a:p>
            <a:r>
              <a:rPr lang="en-GB" dirty="0" smtClean="0"/>
              <a:t>1.2 Describe the main characteristics of the five kingdoms including:</a:t>
            </a:r>
          </a:p>
          <a:p>
            <a:r>
              <a:rPr lang="en-GB" dirty="0" smtClean="0"/>
              <a:t>a </a:t>
            </a:r>
            <a:r>
              <a:rPr lang="en-GB" dirty="0" smtClean="0"/>
              <a:t>	</a:t>
            </a:r>
            <a:r>
              <a:rPr lang="en-GB" dirty="0" err="1" smtClean="0"/>
              <a:t>Animalia</a:t>
            </a:r>
            <a:r>
              <a:rPr lang="en-GB" dirty="0" smtClean="0"/>
              <a:t> </a:t>
            </a:r>
            <a:r>
              <a:rPr lang="en-GB" dirty="0" smtClean="0"/>
              <a:t>– </a:t>
            </a:r>
            <a:r>
              <a:rPr lang="en-GB" dirty="0" err="1" smtClean="0"/>
              <a:t>multicellular</a:t>
            </a:r>
            <a:r>
              <a:rPr lang="en-GB" dirty="0" smtClean="0"/>
              <a:t>, do not have cell walls, do not </a:t>
            </a:r>
            <a:r>
              <a:rPr lang="en-GB" dirty="0" smtClean="0"/>
              <a:t>have chlorophyll</a:t>
            </a:r>
            <a:r>
              <a:rPr lang="en-GB" dirty="0" smtClean="0"/>
              <a:t>, feed </a:t>
            </a:r>
            <a:r>
              <a:rPr lang="en-GB" dirty="0" err="1" smtClean="0"/>
              <a:t>heterotrophically</a:t>
            </a:r>
            <a:endParaRPr lang="en-GB" dirty="0" smtClean="0"/>
          </a:p>
          <a:p>
            <a:r>
              <a:rPr lang="en-GB" dirty="0" smtClean="0"/>
              <a:t>b </a:t>
            </a:r>
            <a:r>
              <a:rPr lang="en-GB" dirty="0" smtClean="0"/>
              <a:t>	</a:t>
            </a:r>
            <a:r>
              <a:rPr lang="en-GB" dirty="0" err="1" smtClean="0"/>
              <a:t>Plantae</a:t>
            </a:r>
            <a:r>
              <a:rPr lang="en-GB" dirty="0" smtClean="0"/>
              <a:t> </a:t>
            </a:r>
            <a:r>
              <a:rPr lang="en-GB" dirty="0" smtClean="0"/>
              <a:t>– </a:t>
            </a:r>
            <a:r>
              <a:rPr lang="en-GB" dirty="0" err="1" smtClean="0"/>
              <a:t>multicellular</a:t>
            </a:r>
            <a:r>
              <a:rPr lang="en-GB" dirty="0" smtClean="0"/>
              <a:t>, have cell walls, have chlorophyll, </a:t>
            </a:r>
            <a:r>
              <a:rPr lang="en-GB" dirty="0" smtClean="0"/>
              <a:t>feed </a:t>
            </a:r>
            <a:r>
              <a:rPr lang="en-GB" dirty="0" err="1" smtClean="0"/>
              <a:t>autotrophically</a:t>
            </a:r>
            <a:endParaRPr lang="en-GB" dirty="0" smtClean="0"/>
          </a:p>
          <a:p>
            <a:r>
              <a:rPr lang="en-GB" dirty="0" smtClean="0"/>
              <a:t>c </a:t>
            </a:r>
            <a:r>
              <a:rPr lang="en-GB" dirty="0" smtClean="0"/>
              <a:t>	Fungi </a:t>
            </a:r>
            <a:r>
              <a:rPr lang="en-GB" dirty="0" smtClean="0"/>
              <a:t>– </a:t>
            </a:r>
            <a:r>
              <a:rPr lang="en-GB" dirty="0" err="1" smtClean="0"/>
              <a:t>multicellular</a:t>
            </a:r>
            <a:r>
              <a:rPr lang="en-GB" dirty="0" smtClean="0"/>
              <a:t>, have cell walls, do not have chlorophyll</a:t>
            </a:r>
            <a:r>
              <a:rPr lang="en-GB" dirty="0" smtClean="0"/>
              <a:t>, feed </a:t>
            </a:r>
            <a:r>
              <a:rPr lang="en-GB" dirty="0" err="1" smtClean="0"/>
              <a:t>saprophytically</a:t>
            </a:r>
            <a:endParaRPr lang="en-GB" dirty="0" smtClean="0"/>
          </a:p>
          <a:p>
            <a:r>
              <a:rPr lang="it-IT" dirty="0" smtClean="0"/>
              <a:t>d </a:t>
            </a:r>
            <a:r>
              <a:rPr lang="it-IT" dirty="0" smtClean="0"/>
              <a:t>	Protoctista </a:t>
            </a:r>
            <a:r>
              <a:rPr lang="it-IT" dirty="0" smtClean="0"/>
              <a:t>– unicellular, have a nucleus</a:t>
            </a:r>
          </a:p>
          <a:p>
            <a:r>
              <a:rPr lang="pt-BR" dirty="0" smtClean="0"/>
              <a:t>e </a:t>
            </a:r>
            <a:r>
              <a:rPr lang="pt-BR" dirty="0" smtClean="0"/>
              <a:t>	Prokaryotes </a:t>
            </a:r>
            <a:r>
              <a:rPr lang="pt-BR" dirty="0" smtClean="0"/>
              <a:t>– unicellular, have no </a:t>
            </a:r>
            <a:r>
              <a:rPr lang="pt-BR" dirty="0" smtClean="0"/>
              <a:t>nucleus</a:t>
            </a:r>
          </a:p>
          <a:p>
            <a:endParaRPr lang="pt-BR" dirty="0" smtClean="0"/>
          </a:p>
          <a:p>
            <a:r>
              <a:rPr lang="en-GB" dirty="0" smtClean="0"/>
              <a:t>1.3 Explain why scientists do not classify viruses in any of the </a:t>
            </a:r>
            <a:r>
              <a:rPr lang="en-GB" dirty="0" smtClean="0"/>
              <a:t>five kingdoms </a:t>
            </a:r>
            <a:r>
              <a:rPr lang="en-GB" dirty="0" smtClean="0"/>
              <a:t>and regard them as </a:t>
            </a:r>
            <a:r>
              <a:rPr lang="en-GB" dirty="0" smtClean="0"/>
              <a:t>non-living</a:t>
            </a:r>
          </a:p>
          <a:p>
            <a:endParaRPr lang="en-GB" dirty="0" smtClean="0"/>
          </a:p>
          <a:p>
            <a:r>
              <a:rPr lang="en-GB" dirty="0" smtClean="0"/>
              <a:t>1.4 Describe the main characteristics of the phylum </a:t>
            </a:r>
            <a:r>
              <a:rPr lang="en-GB" dirty="0" err="1" smtClean="0"/>
              <a:t>Chordata</a:t>
            </a:r>
            <a:r>
              <a:rPr lang="en-GB" dirty="0" smtClean="0"/>
              <a:t> </a:t>
            </a:r>
            <a:r>
              <a:rPr lang="en-GB" dirty="0" smtClean="0"/>
              <a:t>as animals </a:t>
            </a:r>
            <a:r>
              <a:rPr lang="en-GB" dirty="0" smtClean="0"/>
              <a:t>with a supporting rod running the length of the body, </a:t>
            </a:r>
            <a:r>
              <a:rPr lang="en-GB" dirty="0" smtClean="0"/>
              <a:t>an example </a:t>
            </a:r>
            <a:r>
              <a:rPr lang="en-GB" dirty="0" smtClean="0"/>
              <a:t>of this being the backbone in </a:t>
            </a:r>
            <a:r>
              <a:rPr lang="en-GB" dirty="0" smtClean="0"/>
              <a:t>vertebrates</a:t>
            </a:r>
            <a:endParaRPr lang="en-GB"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GB" dirty="0" smtClean="0"/>
              <a:t>Evolution </a:t>
            </a:r>
            <a:endParaRPr lang="en-GB" dirty="0"/>
          </a:p>
        </p:txBody>
      </p:sp>
      <p:pic>
        <p:nvPicPr>
          <p:cNvPr id="20482" name="Picture 2"/>
          <p:cNvPicPr>
            <a:picLocks noGrp="1" noChangeAspect="1" noChangeArrowheads="1"/>
          </p:cNvPicPr>
          <p:nvPr>
            <p:ph idx="1"/>
          </p:nvPr>
        </p:nvPicPr>
        <p:blipFill>
          <a:blip r:embed="rId2" cstate="print"/>
          <a:srcRect/>
          <a:stretch>
            <a:fillRect/>
          </a:stretch>
        </p:blipFill>
        <p:spPr bwMode="auto">
          <a:xfrm>
            <a:off x="381000" y="838200"/>
            <a:ext cx="3810000" cy="3028950"/>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a:stretch>
            <a:fillRect/>
          </a:stretch>
        </p:blipFill>
        <p:spPr bwMode="auto">
          <a:xfrm>
            <a:off x="6781800" y="228600"/>
            <a:ext cx="2171700" cy="3810000"/>
          </a:xfrm>
          <a:prstGeom prst="rect">
            <a:avLst/>
          </a:prstGeom>
          <a:noFill/>
          <a:ln w="9525">
            <a:noFill/>
            <a:miter lim="800000"/>
            <a:headEnd/>
            <a:tailEnd/>
          </a:ln>
        </p:spPr>
      </p:pic>
      <p:pic>
        <p:nvPicPr>
          <p:cNvPr id="20484" name="Picture 4"/>
          <p:cNvPicPr>
            <a:picLocks noChangeAspect="1" noChangeArrowheads="1"/>
          </p:cNvPicPr>
          <p:nvPr/>
        </p:nvPicPr>
        <p:blipFill>
          <a:blip r:embed="rId4" cstate="print"/>
          <a:srcRect/>
          <a:stretch>
            <a:fillRect/>
          </a:stretch>
        </p:blipFill>
        <p:spPr bwMode="auto">
          <a:xfrm>
            <a:off x="533400" y="3657600"/>
            <a:ext cx="2971800" cy="2988782"/>
          </a:xfrm>
          <a:prstGeom prst="rect">
            <a:avLst/>
          </a:prstGeom>
          <a:noFill/>
          <a:ln w="9525">
            <a:noFill/>
            <a:miter lim="800000"/>
            <a:headEnd/>
            <a:tailEnd/>
          </a:ln>
        </p:spPr>
      </p:pic>
      <p:sp>
        <p:nvSpPr>
          <p:cNvPr id="6" name="Rectangle 5"/>
          <p:cNvSpPr/>
          <p:nvPr/>
        </p:nvSpPr>
        <p:spPr>
          <a:xfrm>
            <a:off x="3962400" y="4191000"/>
            <a:ext cx="4572000" cy="2308324"/>
          </a:xfrm>
          <a:prstGeom prst="rect">
            <a:avLst/>
          </a:prstGeom>
        </p:spPr>
        <p:txBody>
          <a:bodyPr>
            <a:spAutoFit/>
          </a:bodyPr>
          <a:lstStyle/>
          <a:p>
            <a:r>
              <a:rPr lang="en-GB" dirty="0" smtClean="0"/>
              <a:t>Animals and plants produce too many offspring. Think about how many tadpoles you see at the start of spring, and how few frogs you see at the end of spring. A lot of them die, because there is not enough food to go around. Of course they all try their best to get all the food they need, so they have to compete with each other.</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GB" dirty="0" smtClean="0"/>
              <a:t>What is evolution</a:t>
            </a:r>
            <a:endParaRPr lang="en-GB" dirty="0"/>
          </a:p>
        </p:txBody>
      </p:sp>
      <p:sp>
        <p:nvSpPr>
          <p:cNvPr id="3" name="Content Placeholder 2"/>
          <p:cNvSpPr>
            <a:spLocks noGrp="1"/>
          </p:cNvSpPr>
          <p:nvPr>
            <p:ph idx="1"/>
          </p:nvPr>
        </p:nvSpPr>
        <p:spPr>
          <a:xfrm>
            <a:off x="457200" y="685800"/>
            <a:ext cx="8229600" cy="5867400"/>
          </a:xfrm>
        </p:spPr>
        <p:txBody>
          <a:bodyPr>
            <a:normAutofit fontScale="70000" lnSpcReduction="20000"/>
          </a:bodyPr>
          <a:lstStyle/>
          <a:p>
            <a:r>
              <a:rPr lang="en-GB" dirty="0" smtClean="0"/>
              <a:t>Animals and plants produce too many offspring. Think about how many tadpoles you see at the start of spring, and how few frogs you see at the end of spring. A lot of them die, because there is not enough food to go around. Of course they all try their best to get all the food they need, so they have to compete with each other.</a:t>
            </a:r>
          </a:p>
          <a:p>
            <a:r>
              <a:rPr lang="en-GB" dirty="0" smtClean="0"/>
              <a:t>Darwin realised all the members of a species are unique, they are all slightly different. Sometimes this can be the difference between life and death! Think about a bird which eats seeds which have a tough case like a nut. When nuts are in short supply only the really strong birds with big beaks will be able to crack them open and eat them. Since they get more food, they will be less likely to starve or get sick.</a:t>
            </a:r>
          </a:p>
          <a:p>
            <a:r>
              <a:rPr lang="en-GB" dirty="0" smtClean="0"/>
              <a:t>Now, since offspring inherit a lot of their characteristics from their parents birds with big beaks will have chicks that grow up to have big beaks too. So over many generations the average beak size in that group of birds which struggle to crack tough nuts will increase. Each generation changes by a really little bit, but all these changes can be added up over time to make a big difference: that’s evolution! Darwin called this process natural selection.</a:t>
            </a:r>
          </a:p>
          <a:p>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we know?</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Fossils are the remains of animals and plants which died and were buried. Over millions of years they can be turned to rock. We have fossils of very simple life forms that date back to 3.5 billion years ago! That’s 3,500,000,000! As you go through the fossil record, towards the present day, more groups appear; plants, trees, flowers, animals, fish, amphibians, reptiles, mammals all pop up.</a:t>
            </a:r>
          </a:p>
          <a:p>
            <a:r>
              <a:rPr lang="en-GB" dirty="0" smtClean="0"/>
              <a:t>Another line of evidence to support evolution is DNA. Amazingly, you find some of the same chunks of DNA in bacteria as in humans. When you look at more closely related organisms you can see their DNA is increasingly similar. Famously the DNA sequences of humans and chimpanzees are about 97% identical.</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Natural selection </a:t>
            </a:r>
            <a:endParaRPr lang="en-GB" dirty="0"/>
          </a:p>
        </p:txBody>
      </p:sp>
      <p:pic>
        <p:nvPicPr>
          <p:cNvPr id="6147" name="Picture 3"/>
          <p:cNvPicPr>
            <a:picLocks noGrp="1" noChangeAspect="1" noChangeArrowheads="1"/>
          </p:cNvPicPr>
          <p:nvPr>
            <p:ph idx="1"/>
          </p:nvPr>
        </p:nvPicPr>
        <p:blipFill>
          <a:blip r:embed="rId2" cstate="print"/>
          <a:srcRect/>
          <a:stretch>
            <a:fillRect/>
          </a:stretch>
        </p:blipFill>
        <p:spPr bwMode="auto">
          <a:xfrm>
            <a:off x="152400" y="1335678"/>
            <a:ext cx="4191000" cy="5424352"/>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5410200" y="1447800"/>
            <a:ext cx="2859741" cy="1828800"/>
          </a:xfrm>
          <a:prstGeom prst="rect">
            <a:avLst/>
          </a:prstGeom>
          <a:noFill/>
          <a:ln w="9525">
            <a:noFill/>
            <a:miter lim="800000"/>
            <a:headEnd/>
            <a:tailEnd/>
          </a:ln>
        </p:spPr>
      </p:pic>
      <p:pic>
        <p:nvPicPr>
          <p:cNvPr id="6150" name="Picture 6"/>
          <p:cNvPicPr>
            <a:picLocks noChangeAspect="1" noChangeArrowheads="1"/>
          </p:cNvPicPr>
          <p:nvPr/>
        </p:nvPicPr>
        <p:blipFill>
          <a:blip r:embed="rId4" cstate="print"/>
          <a:srcRect/>
          <a:stretch>
            <a:fillRect/>
          </a:stretch>
        </p:blipFill>
        <p:spPr bwMode="auto">
          <a:xfrm>
            <a:off x="5410200" y="3276600"/>
            <a:ext cx="2819400" cy="1461149"/>
          </a:xfrm>
          <a:prstGeom prst="rect">
            <a:avLst/>
          </a:prstGeom>
          <a:noFill/>
          <a:ln w="9525">
            <a:noFill/>
            <a:miter lim="800000"/>
            <a:headEnd/>
            <a:tailEnd/>
          </a:ln>
        </p:spPr>
      </p:pic>
      <p:pic>
        <p:nvPicPr>
          <p:cNvPr id="6151" name="Picture 7"/>
          <p:cNvPicPr>
            <a:picLocks noChangeAspect="1" noChangeArrowheads="1"/>
          </p:cNvPicPr>
          <p:nvPr/>
        </p:nvPicPr>
        <p:blipFill>
          <a:blip r:embed="rId5" cstate="print"/>
          <a:srcRect/>
          <a:stretch>
            <a:fillRect/>
          </a:stretch>
        </p:blipFill>
        <p:spPr bwMode="auto">
          <a:xfrm>
            <a:off x="5334000" y="4800599"/>
            <a:ext cx="2895600" cy="17119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4294967295"/>
          </p:nvPr>
        </p:nvPicPr>
        <p:blipFill>
          <a:blip r:embed="rId2" cstate="print"/>
          <a:srcRect/>
          <a:stretch>
            <a:fillRect/>
          </a:stretch>
        </p:blipFill>
        <p:spPr bwMode="auto">
          <a:xfrm>
            <a:off x="0" y="-7938"/>
            <a:ext cx="8305800" cy="6732588"/>
          </a:xfrm>
          <a:prstGeom prst="rect">
            <a:avLst/>
          </a:prstGeom>
          <a:noFill/>
          <a:ln w="9525">
            <a:noFill/>
            <a:miter lim="800000"/>
            <a:headEnd/>
            <a:tailEnd/>
          </a:ln>
        </p:spPr>
      </p:pic>
      <p:sp>
        <p:nvSpPr>
          <p:cNvPr id="3" name="TextBox 2"/>
          <p:cNvSpPr txBox="1"/>
          <p:nvPr/>
        </p:nvSpPr>
        <p:spPr>
          <a:xfrm>
            <a:off x="7391400" y="1066800"/>
            <a:ext cx="1648208" cy="923330"/>
          </a:xfrm>
          <a:prstGeom prst="rect">
            <a:avLst/>
          </a:prstGeom>
          <a:noFill/>
        </p:spPr>
        <p:txBody>
          <a:bodyPr wrap="none" rtlCol="0">
            <a:spAutoFit/>
          </a:bodyPr>
          <a:lstStyle/>
          <a:p>
            <a:r>
              <a:rPr lang="en-GB" dirty="0" smtClean="0">
                <a:solidFill>
                  <a:srgbClr val="FF0000"/>
                </a:solidFill>
              </a:rPr>
              <a:t>Remember</a:t>
            </a:r>
          </a:p>
          <a:p>
            <a:r>
              <a:rPr lang="en-GB" dirty="0" smtClean="0">
                <a:solidFill>
                  <a:srgbClr val="FF0000"/>
                </a:solidFill>
              </a:rPr>
              <a:t>EXPLAIN means</a:t>
            </a:r>
          </a:p>
          <a:p>
            <a:r>
              <a:rPr lang="en-GB" dirty="0" smtClean="0">
                <a:solidFill>
                  <a:srgbClr val="FF0000"/>
                </a:solidFill>
              </a:rPr>
              <a:t>What </a:t>
            </a:r>
            <a:r>
              <a:rPr lang="en-GB" u="sng" dirty="0" smtClean="0">
                <a:solidFill>
                  <a:srgbClr val="FF0000"/>
                </a:solidFill>
              </a:rPr>
              <a:t>and</a:t>
            </a:r>
            <a:r>
              <a:rPr lang="en-GB" dirty="0" smtClean="0">
                <a:solidFill>
                  <a:srgbClr val="FF0000"/>
                </a:solidFill>
              </a:rPr>
              <a:t> why</a:t>
            </a:r>
            <a:endParaRPr lang="en-GB"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65980" y="1905000"/>
            <a:ext cx="8812040" cy="3048000"/>
          </a:xfrm>
          <a:prstGeom prst="rect">
            <a:avLst/>
          </a:prstGeom>
          <a:noFill/>
          <a:ln w="9525">
            <a:noFill/>
            <a:miter lim="800000"/>
            <a:headEnd/>
            <a:tailEnd/>
          </a:ln>
        </p:spPr>
      </p:pic>
      <p:sp>
        <p:nvSpPr>
          <p:cNvPr id="3" name="TextBox 2"/>
          <p:cNvSpPr txBox="1"/>
          <p:nvPr/>
        </p:nvSpPr>
        <p:spPr>
          <a:xfrm>
            <a:off x="533400" y="457200"/>
            <a:ext cx="7928068" cy="646331"/>
          </a:xfrm>
          <a:prstGeom prst="rect">
            <a:avLst/>
          </a:prstGeom>
          <a:noFill/>
        </p:spPr>
        <p:txBody>
          <a:bodyPr wrap="none" rtlCol="0">
            <a:spAutoFit/>
          </a:bodyPr>
          <a:lstStyle/>
          <a:p>
            <a:r>
              <a:rPr lang="en-GB" dirty="0" smtClean="0">
                <a:solidFill>
                  <a:srgbClr val="FF0000"/>
                </a:solidFill>
              </a:rPr>
              <a:t>Remember – your explanation should contain scientific words and clear sentences.</a:t>
            </a:r>
          </a:p>
          <a:p>
            <a:r>
              <a:rPr lang="en-GB" dirty="0" smtClean="0">
                <a:solidFill>
                  <a:srgbClr val="FF0000"/>
                </a:solidFill>
              </a:rPr>
              <a:t>Try not to use ‘it’ or  ‘they’.</a:t>
            </a:r>
            <a:endParaRPr lang="en-GB"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6186309"/>
          </a:xfrm>
          <a:prstGeom prst="rect">
            <a:avLst/>
          </a:prstGeom>
        </p:spPr>
        <p:txBody>
          <a:bodyPr wrap="square">
            <a:spAutoFit/>
          </a:bodyPr>
          <a:lstStyle/>
          <a:p>
            <a:r>
              <a:rPr lang="en-GB" dirty="0" smtClean="0"/>
              <a:t>1.20 Describe the structure of the nucleus of the cell as </a:t>
            </a:r>
            <a:r>
              <a:rPr lang="en-GB" dirty="0" smtClean="0"/>
              <a:t>containing chromosomes</a:t>
            </a:r>
            <a:r>
              <a:rPr lang="en-GB" dirty="0" smtClean="0"/>
              <a:t>, on which genes are </a:t>
            </a:r>
            <a:r>
              <a:rPr lang="en-GB" dirty="0" smtClean="0"/>
              <a:t>located</a:t>
            </a:r>
          </a:p>
          <a:p>
            <a:endParaRPr lang="en-GB" dirty="0" smtClean="0"/>
          </a:p>
          <a:p>
            <a:r>
              <a:rPr lang="en-GB" dirty="0" smtClean="0"/>
              <a:t>1.21 Demonstrate an understanding that genes exist in </a:t>
            </a:r>
            <a:r>
              <a:rPr lang="en-GB" dirty="0" smtClean="0"/>
              <a:t>alternative forms </a:t>
            </a:r>
            <a:r>
              <a:rPr lang="en-GB" dirty="0" smtClean="0"/>
              <a:t>called alleles which give rise to differences in </a:t>
            </a:r>
            <a:r>
              <a:rPr lang="en-GB" dirty="0" smtClean="0"/>
              <a:t>inherited characteristics</a:t>
            </a:r>
          </a:p>
          <a:p>
            <a:endParaRPr lang="en-GB" dirty="0" smtClean="0"/>
          </a:p>
          <a:p>
            <a:r>
              <a:rPr lang="en-GB" dirty="0" smtClean="0"/>
              <a:t>1.22 Recall the meaning of, and use appropriately, the terms: dominant</a:t>
            </a:r>
            <a:r>
              <a:rPr lang="en-GB" dirty="0" smtClean="0"/>
              <a:t>, recessive</a:t>
            </a:r>
            <a:r>
              <a:rPr lang="en-GB" dirty="0" smtClean="0"/>
              <a:t>, homozygous, heterozygous, phenotype and </a:t>
            </a:r>
            <a:r>
              <a:rPr lang="en-GB" dirty="0" smtClean="0"/>
              <a:t>genotype</a:t>
            </a:r>
          </a:p>
          <a:p>
            <a:endParaRPr lang="en-GB" dirty="0" smtClean="0"/>
          </a:p>
          <a:p>
            <a:r>
              <a:rPr lang="en-GB" dirty="0" smtClean="0"/>
              <a:t>1.23 Analyse and interpret patterns of monohybrid inheritance using </a:t>
            </a:r>
            <a:r>
              <a:rPr lang="en-GB" dirty="0" smtClean="0"/>
              <a:t>a genetic </a:t>
            </a:r>
            <a:r>
              <a:rPr lang="en-GB" dirty="0" smtClean="0"/>
              <a:t>diagram, </a:t>
            </a:r>
            <a:r>
              <a:rPr lang="en-GB" dirty="0" err="1" smtClean="0"/>
              <a:t>Punnett</a:t>
            </a:r>
            <a:r>
              <a:rPr lang="en-GB" dirty="0" smtClean="0"/>
              <a:t> squares and family </a:t>
            </a:r>
            <a:r>
              <a:rPr lang="en-GB" dirty="0" smtClean="0"/>
              <a:t>pedigrees</a:t>
            </a:r>
          </a:p>
          <a:p>
            <a:endParaRPr lang="en-GB" dirty="0" smtClean="0"/>
          </a:p>
          <a:p>
            <a:r>
              <a:rPr lang="en-GB" dirty="0" smtClean="0"/>
              <a:t>1.24 Calculate and analyse outcomes (using probabilities, ratios </a:t>
            </a:r>
            <a:r>
              <a:rPr lang="en-GB" dirty="0" smtClean="0"/>
              <a:t>and percentages</a:t>
            </a:r>
            <a:r>
              <a:rPr lang="en-GB" dirty="0" smtClean="0"/>
              <a:t>) from monohybrid </a:t>
            </a:r>
            <a:r>
              <a:rPr lang="en-GB" dirty="0" smtClean="0"/>
              <a:t>crosses</a:t>
            </a:r>
          </a:p>
          <a:p>
            <a:endParaRPr lang="en-GB" dirty="0" smtClean="0"/>
          </a:p>
          <a:p>
            <a:r>
              <a:rPr lang="en-GB" dirty="0" smtClean="0"/>
              <a:t>1.25 Describe the symptoms of the genetic disorders:</a:t>
            </a:r>
          </a:p>
          <a:p>
            <a:r>
              <a:rPr lang="en-GB" dirty="0" smtClean="0"/>
              <a:t>a </a:t>
            </a:r>
            <a:r>
              <a:rPr lang="en-GB" dirty="0" smtClean="0"/>
              <a:t>	sickle </a:t>
            </a:r>
            <a:r>
              <a:rPr lang="en-GB" dirty="0" smtClean="0"/>
              <a:t>cell disease</a:t>
            </a:r>
          </a:p>
          <a:p>
            <a:r>
              <a:rPr lang="en-GB" dirty="0" smtClean="0"/>
              <a:t>b </a:t>
            </a:r>
            <a:r>
              <a:rPr lang="en-GB" dirty="0" smtClean="0"/>
              <a:t>	cystic fibrosis</a:t>
            </a:r>
          </a:p>
          <a:p>
            <a:endParaRPr lang="en-GB" dirty="0" smtClean="0"/>
          </a:p>
          <a:p>
            <a:r>
              <a:rPr lang="en-GB" dirty="0" smtClean="0"/>
              <a:t>1.26 </a:t>
            </a:r>
            <a:r>
              <a:rPr lang="en-GB" b="1" dirty="0" smtClean="0"/>
              <a:t>Evaluate the outcomes of pedigree analysis </a:t>
            </a:r>
            <a:r>
              <a:rPr lang="en-GB" b="1" dirty="0" smtClean="0"/>
              <a:t>when screening </a:t>
            </a:r>
            <a:r>
              <a:rPr lang="en-GB" b="1" dirty="0" smtClean="0"/>
              <a:t>for genetic disorders:</a:t>
            </a:r>
          </a:p>
          <a:p>
            <a:r>
              <a:rPr lang="en-GB" dirty="0" smtClean="0"/>
              <a:t>a </a:t>
            </a:r>
            <a:r>
              <a:rPr lang="en-GB" dirty="0" smtClean="0"/>
              <a:t>	</a:t>
            </a:r>
            <a:r>
              <a:rPr lang="en-GB" b="1" dirty="0" smtClean="0"/>
              <a:t>sickle </a:t>
            </a:r>
            <a:r>
              <a:rPr lang="en-GB" b="1" dirty="0" smtClean="0"/>
              <a:t>cell disease</a:t>
            </a:r>
          </a:p>
          <a:p>
            <a:r>
              <a:rPr lang="en-GB" dirty="0" smtClean="0"/>
              <a:t>b </a:t>
            </a:r>
            <a:r>
              <a:rPr lang="en-GB" dirty="0" smtClean="0"/>
              <a:t>	</a:t>
            </a:r>
            <a:r>
              <a:rPr lang="en-GB" b="1" dirty="0" smtClean="0"/>
              <a:t>cystic </a:t>
            </a:r>
            <a:r>
              <a:rPr lang="en-GB" b="1" dirty="0" smtClean="0"/>
              <a:t>fibrosis</a:t>
            </a:r>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Genes</a:t>
            </a:r>
            <a:endParaRPr lang="en-GB" dirty="0"/>
          </a:p>
        </p:txBody>
      </p:sp>
      <p:sp>
        <p:nvSpPr>
          <p:cNvPr id="5" name="Subtitle 4"/>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animal cell</a:t>
            </a:r>
            <a:endParaRPr lang="en-GB"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219200"/>
            <a:ext cx="5410200" cy="54102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134225" y="152400"/>
            <a:ext cx="2009775" cy="186749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181600" y="2221993"/>
            <a:ext cx="3962400" cy="4636008"/>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 genes exist in alternative forms called alleles which give rise to differences in inherited characteristics</a:t>
            </a:r>
            <a:endParaRPr lang="en-GB" sz="2400" dirty="0"/>
          </a:p>
        </p:txBody>
      </p:sp>
      <p:pic>
        <p:nvPicPr>
          <p:cNvPr id="2050" name="Picture 2"/>
          <p:cNvPicPr>
            <a:picLocks noGrp="1" noChangeAspect="1" noChangeArrowheads="1"/>
          </p:cNvPicPr>
          <p:nvPr>
            <p:ph idx="1"/>
          </p:nvPr>
        </p:nvPicPr>
        <p:blipFill>
          <a:blip r:embed="rId2" cstate="print"/>
          <a:stretch>
            <a:fillRect/>
          </a:stretch>
        </p:blipFill>
        <p:spPr bwMode="auto">
          <a:xfrm>
            <a:off x="2112962" y="1728787"/>
            <a:ext cx="6143625" cy="4238625"/>
          </a:xfrm>
          <a:prstGeom prst="rect">
            <a:avLst/>
          </a:prstGeom>
          <a:noFill/>
          <a:ln w="9525">
            <a:noFill/>
            <a:miter lim="800000"/>
            <a:headEnd/>
            <a:tailEnd/>
          </a:ln>
        </p:spPr>
      </p:pic>
      <p:sp>
        <p:nvSpPr>
          <p:cNvPr id="5" name="Rectangle 4"/>
          <p:cNvSpPr/>
          <p:nvPr/>
        </p:nvSpPr>
        <p:spPr>
          <a:xfrm>
            <a:off x="0" y="1447800"/>
            <a:ext cx="4572000" cy="1754326"/>
          </a:xfrm>
          <a:prstGeom prst="rect">
            <a:avLst/>
          </a:prstGeom>
        </p:spPr>
        <p:txBody>
          <a:bodyPr wrap="square">
            <a:spAutoFit/>
          </a:bodyPr>
          <a:lstStyle/>
          <a:p>
            <a:r>
              <a:rPr lang="en-GB" b="1" dirty="0" smtClean="0"/>
              <a:t>Definition: </a:t>
            </a:r>
            <a:r>
              <a:rPr lang="en-GB" dirty="0" smtClean="0"/>
              <a:t>An allele is an alternative form of a </a:t>
            </a:r>
            <a:r>
              <a:rPr lang="en-GB" dirty="0" smtClean="0">
                <a:hlinkClick r:id="rId3"/>
              </a:rPr>
              <a:t>gene</a:t>
            </a:r>
            <a:r>
              <a:rPr lang="en-GB" dirty="0" smtClean="0"/>
              <a:t> (one member of a pair) that is located at a specific position on a specific </a:t>
            </a:r>
            <a:r>
              <a:rPr lang="en-GB" dirty="0" smtClean="0">
                <a:hlinkClick r:id="rId4"/>
              </a:rPr>
              <a:t>chromosome</a:t>
            </a:r>
            <a:r>
              <a:rPr lang="en-GB" dirty="0" smtClean="0"/>
              <a:t>. These </a:t>
            </a:r>
            <a:r>
              <a:rPr lang="en-GB" dirty="0" smtClean="0">
                <a:hlinkClick r:id="rId5"/>
              </a:rPr>
              <a:t>DNA</a:t>
            </a:r>
            <a:r>
              <a:rPr lang="en-GB" dirty="0" smtClean="0"/>
              <a:t> </a:t>
            </a:r>
            <a:r>
              <a:rPr lang="en-GB" dirty="0" err="1" smtClean="0"/>
              <a:t>codings</a:t>
            </a:r>
            <a:r>
              <a:rPr lang="en-GB" dirty="0" smtClean="0"/>
              <a:t> determine distinct traits that can be passed on from parents to offspring. </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Modern classification system</a:t>
            </a:r>
            <a:br>
              <a:rPr lang="en-GB" b="1" dirty="0" smtClean="0"/>
            </a:b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There are millions of species on our planet. It would be difficult if we just tried to describe and name each one individually. Although species can be very different from each other, many of them have similar features that allow us to put them into groups. </a:t>
            </a:r>
          </a:p>
          <a:p>
            <a:r>
              <a:rPr lang="en-GB" dirty="0" smtClean="0"/>
              <a:t>In the eighteenth century Carl Linnaeus started the modern system of putting species of organism into certain groups and giving them scientific names. Each species is given a name using Latin words, so that the same name can be used all over the world. </a:t>
            </a:r>
          </a:p>
          <a:p>
            <a:r>
              <a:rPr lang="en-GB" dirty="0" smtClean="0"/>
              <a:t>For example, the scientific name for human beings is 'homo sapiens'. Putting different species into different groups according to their features is called </a:t>
            </a:r>
            <a:r>
              <a:rPr lang="en-GB" b="1" dirty="0" smtClean="0"/>
              <a:t>classification</a:t>
            </a:r>
            <a:r>
              <a:rPr lang="en-GB" dirty="0" smtClean="0"/>
              <a:t>. </a:t>
            </a:r>
          </a:p>
          <a:p>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400" dirty="0" smtClean="0"/>
              <a:t>the meaning of, and use appropriately, the terms: dominant, recessive, homozygous, heterozygous, phenotype and genotype</a:t>
            </a:r>
            <a:endParaRPr lang="en-GB" sz="2400" dirty="0"/>
          </a:p>
        </p:txBody>
      </p:sp>
      <p:sp>
        <p:nvSpPr>
          <p:cNvPr id="3" name="Content Placeholder 2"/>
          <p:cNvSpPr>
            <a:spLocks noGrp="1"/>
          </p:cNvSpPr>
          <p:nvPr>
            <p:ph idx="1"/>
          </p:nvPr>
        </p:nvSpPr>
        <p:spPr/>
        <p:txBody>
          <a:bodyPr>
            <a:normAutofit fontScale="85000" lnSpcReduction="10000"/>
          </a:bodyPr>
          <a:lstStyle/>
          <a:p>
            <a:r>
              <a:rPr lang="en-GB" dirty="0" smtClean="0"/>
              <a:t>Dominant – an allele that is seen (phenotype)</a:t>
            </a:r>
          </a:p>
          <a:p>
            <a:r>
              <a:rPr lang="en-GB" dirty="0" smtClean="0"/>
              <a:t>Recessive – only expressed (seen/phenotype) if there is no dominant allele</a:t>
            </a:r>
          </a:p>
          <a:p>
            <a:r>
              <a:rPr lang="en-GB" u="sng" dirty="0" smtClean="0"/>
              <a:t>Homo</a:t>
            </a:r>
            <a:r>
              <a:rPr lang="en-GB" dirty="0" smtClean="0"/>
              <a:t>zygous – both alleles are the </a:t>
            </a:r>
            <a:r>
              <a:rPr lang="en-GB" u="sng" dirty="0" smtClean="0"/>
              <a:t>same</a:t>
            </a:r>
            <a:r>
              <a:rPr lang="en-GB" dirty="0" smtClean="0"/>
              <a:t> (either both the dominant, or both recessive)</a:t>
            </a:r>
          </a:p>
          <a:p>
            <a:r>
              <a:rPr lang="en-GB" u="sng" dirty="0" err="1" smtClean="0"/>
              <a:t>Hetro</a:t>
            </a:r>
            <a:r>
              <a:rPr lang="en-GB" dirty="0" err="1" smtClean="0"/>
              <a:t>zygous</a:t>
            </a:r>
            <a:r>
              <a:rPr lang="en-GB" dirty="0" smtClean="0"/>
              <a:t> – both alleles are </a:t>
            </a:r>
            <a:r>
              <a:rPr lang="en-GB" u="sng" dirty="0" smtClean="0"/>
              <a:t>different</a:t>
            </a:r>
            <a:r>
              <a:rPr lang="en-GB" dirty="0" smtClean="0"/>
              <a:t> (a dominant and a recessive)</a:t>
            </a:r>
          </a:p>
          <a:p>
            <a:r>
              <a:rPr lang="en-GB" dirty="0" smtClean="0"/>
              <a:t>Phenotype – what you see/what is expressed</a:t>
            </a:r>
          </a:p>
          <a:p>
            <a:r>
              <a:rPr lang="en-GB" dirty="0" smtClean="0"/>
              <a:t>Genotype – the alleles on the chromosomes</a:t>
            </a:r>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400" dirty="0" smtClean="0"/>
              <a:t>Analyse and interpret patterns of monohybrid inheritance using a genetic diagram, </a:t>
            </a:r>
            <a:r>
              <a:rPr lang="en-GB" sz="2400" dirty="0" err="1" smtClean="0"/>
              <a:t>Punnett</a:t>
            </a:r>
            <a:r>
              <a:rPr lang="en-GB" sz="2400" dirty="0" smtClean="0"/>
              <a:t> squares and family pedigrees</a:t>
            </a:r>
            <a:endParaRPr lang="en-GB" sz="2400" dirty="0"/>
          </a:p>
        </p:txBody>
      </p:sp>
      <p:pic>
        <p:nvPicPr>
          <p:cNvPr id="3076" name="Picture 4"/>
          <p:cNvPicPr>
            <a:picLocks noGrp="1" noChangeAspect="1" noChangeArrowheads="1"/>
          </p:cNvPicPr>
          <p:nvPr>
            <p:ph idx="1"/>
          </p:nvPr>
        </p:nvPicPr>
        <p:blipFill>
          <a:blip r:embed="rId2" cstate="print"/>
          <a:srcRect/>
          <a:stretch>
            <a:fillRect/>
          </a:stretch>
        </p:blipFill>
        <p:spPr bwMode="auto">
          <a:xfrm>
            <a:off x="0" y="1600200"/>
            <a:ext cx="4428941" cy="2514600"/>
          </a:xfrm>
          <a:prstGeom prst="rect">
            <a:avLst/>
          </a:prstGeom>
          <a:noFill/>
          <a:ln w="9525">
            <a:noFill/>
            <a:miter lim="800000"/>
            <a:headEnd/>
            <a:tailEnd/>
          </a:ln>
        </p:spPr>
      </p:pic>
      <p:pic>
        <p:nvPicPr>
          <p:cNvPr id="3077" name="Picture 5"/>
          <p:cNvPicPr>
            <a:picLocks noChangeAspect="1" noChangeArrowheads="1"/>
          </p:cNvPicPr>
          <p:nvPr/>
        </p:nvPicPr>
        <p:blipFill>
          <a:blip r:embed="rId3" cstate="print"/>
          <a:srcRect/>
          <a:stretch>
            <a:fillRect/>
          </a:stretch>
        </p:blipFill>
        <p:spPr bwMode="auto">
          <a:xfrm>
            <a:off x="0" y="4232729"/>
            <a:ext cx="4795838" cy="2625271"/>
          </a:xfrm>
          <a:prstGeom prst="rect">
            <a:avLst/>
          </a:prstGeom>
          <a:noFill/>
          <a:ln w="9525">
            <a:noFill/>
            <a:miter lim="800000"/>
            <a:headEnd/>
            <a:tailEnd/>
          </a:ln>
        </p:spPr>
      </p:pic>
      <p:pic>
        <p:nvPicPr>
          <p:cNvPr id="3078" name="Picture 6"/>
          <p:cNvPicPr>
            <a:picLocks noChangeAspect="1" noChangeArrowheads="1"/>
          </p:cNvPicPr>
          <p:nvPr/>
        </p:nvPicPr>
        <p:blipFill>
          <a:blip r:embed="rId4" cstate="print"/>
          <a:srcRect/>
          <a:stretch>
            <a:fillRect/>
          </a:stretch>
        </p:blipFill>
        <p:spPr bwMode="auto">
          <a:xfrm>
            <a:off x="5410200" y="1600200"/>
            <a:ext cx="3219450" cy="2421710"/>
          </a:xfrm>
          <a:prstGeom prst="rect">
            <a:avLst/>
          </a:prstGeom>
          <a:noFill/>
          <a:ln w="9525">
            <a:noFill/>
            <a:miter lim="800000"/>
            <a:headEnd/>
            <a:tailEnd/>
          </a:ln>
        </p:spPr>
      </p:pic>
      <p:pic>
        <p:nvPicPr>
          <p:cNvPr id="3080" name="Picture 8"/>
          <p:cNvPicPr>
            <a:picLocks noChangeAspect="1" noChangeArrowheads="1"/>
          </p:cNvPicPr>
          <p:nvPr/>
        </p:nvPicPr>
        <p:blipFill>
          <a:blip r:embed="rId5" cstate="print"/>
          <a:srcRect/>
          <a:stretch>
            <a:fillRect/>
          </a:stretch>
        </p:blipFill>
        <p:spPr bwMode="auto">
          <a:xfrm>
            <a:off x="4876800" y="4634181"/>
            <a:ext cx="4267200" cy="1947594"/>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fontScale="90000"/>
          </a:bodyPr>
          <a:lstStyle/>
          <a:p>
            <a:r>
              <a:rPr lang="en-GB" sz="2700" dirty="0" smtClean="0"/>
              <a:t>Describe the symptoms of the genetic disorders:</a:t>
            </a:r>
            <a:br>
              <a:rPr lang="en-GB" sz="2700" dirty="0" smtClean="0"/>
            </a:br>
            <a:r>
              <a:rPr lang="en-GB" sz="2700" dirty="0" smtClean="0"/>
              <a:t>a 	sickle cell </a:t>
            </a:r>
            <a:r>
              <a:rPr lang="en-GB" sz="2700" dirty="0" smtClean="0"/>
              <a:t>disease                b </a:t>
            </a:r>
            <a:r>
              <a:rPr lang="en-GB" sz="2700" dirty="0" smtClean="0"/>
              <a:t>	cystic fibrosis</a:t>
            </a:r>
            <a:r>
              <a:rPr lang="en-GB" dirty="0" smtClean="0"/>
              <a:t/>
            </a:r>
            <a:br>
              <a:rPr lang="en-GB" dirty="0" smtClean="0"/>
            </a:br>
            <a:endParaRPr lang="en-GB" dirty="0"/>
          </a:p>
        </p:txBody>
      </p:sp>
      <p:sp>
        <p:nvSpPr>
          <p:cNvPr id="3" name="Content Placeholder 2"/>
          <p:cNvSpPr>
            <a:spLocks noGrp="1"/>
          </p:cNvSpPr>
          <p:nvPr>
            <p:ph idx="1"/>
          </p:nvPr>
        </p:nvSpPr>
        <p:spPr/>
        <p:txBody>
          <a:bodyPr>
            <a:normAutofit fontScale="62500" lnSpcReduction="20000"/>
          </a:bodyPr>
          <a:lstStyle/>
          <a:p>
            <a:endParaRPr lang="en-GB" sz="2400" dirty="0" smtClean="0"/>
          </a:p>
          <a:p>
            <a:r>
              <a:rPr lang="en-GB" sz="2400" dirty="0" smtClean="0"/>
              <a:t>Cystic </a:t>
            </a:r>
            <a:r>
              <a:rPr lang="en-GB" sz="2400" dirty="0" smtClean="0"/>
              <a:t>fibrosis is a serious inherited disease which mainly affects the lungs and pancreas, but can involve other organs. Symptoms usually begin in early childhood and include persistent cough, wheeze, repeated chest infections, </a:t>
            </a:r>
            <a:r>
              <a:rPr lang="en-GB" sz="2400" dirty="0" err="1" smtClean="0"/>
              <a:t>malabsorption</a:t>
            </a:r>
            <a:r>
              <a:rPr lang="en-GB" sz="2400" dirty="0" smtClean="0"/>
              <a:t> of food, and general ill health. Treatments include antibiotics, physiotherapy, mucus thinning drugs, pancreatic enzyme replacements and other therapies</a:t>
            </a:r>
            <a:r>
              <a:rPr lang="en-GB" sz="2400" dirty="0" smtClean="0"/>
              <a:t>.</a:t>
            </a:r>
          </a:p>
          <a:p>
            <a:endParaRPr lang="en-GB" sz="2400" dirty="0" smtClean="0"/>
          </a:p>
          <a:p>
            <a:r>
              <a:rPr lang="en-GB" sz="2400" b="1" dirty="0" smtClean="0"/>
              <a:t>Sickle Cell Disease</a:t>
            </a:r>
            <a:r>
              <a:rPr lang="en-GB" sz="2400" dirty="0" smtClean="0"/>
              <a:t> Sickle cell disease is a group of inherited disorders in which deoxygenated red blood cells become distorted and take on a shape like a sickle. There are two common alleles for this gene. One causes normally shaped red blood cells and the other allele causes the red blood cells to have a sickle shape. The </a:t>
            </a:r>
            <a:r>
              <a:rPr lang="en-GB" sz="2400" dirty="0" err="1" smtClean="0"/>
              <a:t>sickled</a:t>
            </a:r>
            <a:r>
              <a:rPr lang="en-GB" sz="2400" dirty="0" smtClean="0"/>
              <a:t> cells can lodge in the smallest blood vessels and reduce the circulation of blood to tissues. </a:t>
            </a:r>
            <a:br>
              <a:rPr lang="en-GB" sz="2400" dirty="0" smtClean="0"/>
            </a:br>
            <a:r>
              <a:rPr lang="en-GB" sz="2400" dirty="0" smtClean="0"/>
              <a:t/>
            </a:r>
            <a:br>
              <a:rPr lang="en-GB" sz="2400" dirty="0" smtClean="0"/>
            </a:br>
            <a:r>
              <a:rPr lang="en-GB" sz="2400" dirty="0" smtClean="0"/>
              <a:t>The sickle cell allele is most common in areas where the disease malaria is a significant problem, and among people whose ancestors are from those areas. Evidence shows that having just one sickle cell allele makes a person resistant to malaria. </a:t>
            </a:r>
            <a:br>
              <a:rPr lang="en-GB" sz="2400" dirty="0" smtClean="0"/>
            </a:br>
            <a:r>
              <a:rPr lang="en-GB" sz="2400" dirty="0" smtClean="0"/>
              <a:t/>
            </a:r>
            <a:br>
              <a:rPr lang="en-GB" sz="2400" dirty="0" smtClean="0"/>
            </a:br>
            <a:r>
              <a:rPr lang="en-GB" sz="2400" dirty="0" smtClean="0"/>
              <a:t>The genetic condition is a recessive trait. When an </a:t>
            </a:r>
            <a:r>
              <a:rPr lang="en-GB" sz="2400" dirty="0" err="1" smtClean="0"/>
              <a:t>indiviual</a:t>
            </a:r>
            <a:r>
              <a:rPr lang="en-GB" sz="2400" dirty="0" smtClean="0"/>
              <a:t> has only one allele for the sickle cell trait, the person is a carrier. </a:t>
            </a:r>
            <a:endParaRPr lang="en-GB"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GB" sz="2700" dirty="0" smtClean="0"/>
              <a:t>1.26 </a:t>
            </a:r>
            <a:r>
              <a:rPr lang="en-GB" sz="2700" b="1" dirty="0" smtClean="0"/>
              <a:t>Evaluate the outcomes of pedigree analysis when screening for genetic disorders:</a:t>
            </a:r>
            <a:br>
              <a:rPr lang="en-GB" sz="2700" b="1" dirty="0" smtClean="0"/>
            </a:br>
            <a:r>
              <a:rPr lang="en-GB" sz="2700" b="1" dirty="0" smtClean="0"/>
              <a:t>sickle </a:t>
            </a:r>
            <a:r>
              <a:rPr lang="en-GB" sz="2700" b="1" dirty="0" smtClean="0"/>
              <a:t>cell </a:t>
            </a:r>
            <a:r>
              <a:rPr lang="en-GB" sz="2700" b="1" dirty="0" smtClean="0"/>
              <a:t>disease                       </a:t>
            </a:r>
            <a:r>
              <a:rPr lang="en-GB" dirty="0" smtClean="0"/>
              <a:t/>
            </a:r>
            <a:br>
              <a:rPr lang="en-GB" dirty="0" smtClean="0"/>
            </a:br>
            <a:endParaRPr lang="en-GB"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0" y="3314700"/>
            <a:ext cx="5429250" cy="3543300"/>
          </a:xfrm>
          <a:prstGeom prst="rect">
            <a:avLst/>
          </a:prstGeom>
          <a:noFill/>
          <a:ln w="9525">
            <a:noFill/>
            <a:miter lim="800000"/>
            <a:headEnd/>
            <a:tailEnd/>
          </a:ln>
        </p:spPr>
      </p:pic>
      <p:sp>
        <p:nvSpPr>
          <p:cNvPr id="5" name="Rectangle 4"/>
          <p:cNvSpPr/>
          <p:nvPr/>
        </p:nvSpPr>
        <p:spPr>
          <a:xfrm>
            <a:off x="3962400" y="1295400"/>
            <a:ext cx="4572000" cy="2308324"/>
          </a:xfrm>
          <a:prstGeom prst="rect">
            <a:avLst/>
          </a:prstGeom>
        </p:spPr>
        <p:txBody>
          <a:bodyPr>
            <a:spAutoFit/>
          </a:bodyPr>
          <a:lstStyle/>
          <a:p>
            <a:r>
              <a:rPr lang="en-GB" dirty="0" smtClean="0"/>
              <a:t>In the genetic pedigree, person U and her husband are considering having another child. What is the percent chance that this child will develop sickle cell disease? </a:t>
            </a:r>
          </a:p>
          <a:p>
            <a:pPr lvl="1"/>
            <a:r>
              <a:rPr lang="en-GB" dirty="0" smtClean="0"/>
              <a:t>25%</a:t>
            </a:r>
          </a:p>
          <a:p>
            <a:pPr lvl="1"/>
            <a:r>
              <a:rPr lang="en-GB" dirty="0" smtClean="0"/>
              <a:t>50%</a:t>
            </a:r>
          </a:p>
          <a:p>
            <a:pPr lvl="1"/>
            <a:r>
              <a:rPr lang="en-GB" dirty="0" smtClean="0"/>
              <a:t>75%</a:t>
            </a:r>
          </a:p>
          <a:p>
            <a:pPr lvl="1"/>
            <a:r>
              <a:rPr lang="en-GB" dirty="0" smtClean="0"/>
              <a:t>100%</a:t>
            </a:r>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2057400"/>
          </a:xfrm>
        </p:spPr>
        <p:txBody>
          <a:bodyPr>
            <a:normAutofit lnSpcReduction="10000"/>
          </a:bodyPr>
          <a:lstStyle/>
          <a:p>
            <a:r>
              <a:rPr lang="en-GB" sz="1800" b="1" dirty="0" smtClean="0"/>
              <a:t>Imagine you are a genetic </a:t>
            </a:r>
            <a:r>
              <a:rPr lang="en-GB" sz="1800" b="1" dirty="0" err="1" smtClean="0"/>
              <a:t>counselor</a:t>
            </a:r>
            <a:r>
              <a:rPr lang="en-GB" sz="1800" b="1" dirty="0" smtClean="0"/>
              <a:t>, and a couple planning to start a family came to you for information. Charles was married once before, and he and his first wife had a child who has cystic fibrosis. The brother of his current wife Elaine died of cystic fibrosis. Cystic </a:t>
            </a:r>
            <a:r>
              <a:rPr lang="en-GB" sz="1800" b="1" dirty="0" err="1" smtClean="0"/>
              <a:t>Fiborsis</a:t>
            </a:r>
            <a:r>
              <a:rPr lang="en-GB" sz="1800" b="1" dirty="0" smtClean="0"/>
              <a:t> is a lethal recessive condition (a person with CF cannot have children). </a:t>
            </a:r>
            <a:r>
              <a:rPr lang="en-GB" sz="1800" dirty="0" smtClean="0"/>
              <a:t> </a:t>
            </a:r>
          </a:p>
          <a:p>
            <a:r>
              <a:rPr lang="en-GB" sz="1800" b="1" dirty="0" smtClean="0"/>
              <a:t>What is the probability that Charles and Elaine will have a baby with cystic fibrosis? (Neither Charles nor Elaine has the disease)</a:t>
            </a:r>
            <a:endParaRPr lang="en-GB" sz="1800" dirty="0" smtClean="0"/>
          </a:p>
          <a:p>
            <a:endParaRPr lang="en-GB" dirty="0"/>
          </a:p>
        </p:txBody>
      </p:sp>
      <p:pic>
        <p:nvPicPr>
          <p:cNvPr id="5124" name="Picture 4"/>
          <p:cNvPicPr>
            <a:picLocks noChangeAspect="1" noChangeArrowheads="1"/>
          </p:cNvPicPr>
          <p:nvPr/>
        </p:nvPicPr>
        <p:blipFill>
          <a:blip r:embed="rId2" cstate="print"/>
          <a:srcRect/>
          <a:stretch>
            <a:fillRect/>
          </a:stretch>
        </p:blipFill>
        <p:spPr bwMode="auto">
          <a:xfrm>
            <a:off x="609600" y="2514600"/>
            <a:ext cx="3467100" cy="249555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232379" y="533400"/>
            <a:ext cx="8565038" cy="5714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53340" y="2057400"/>
            <a:ext cx="9037321"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282575" y="1295400"/>
            <a:ext cx="8578851" cy="42672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609600" y="165847"/>
            <a:ext cx="7772400" cy="6400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 able to:-</a:t>
            </a:r>
            <a:endParaRPr lang="en-GB" dirty="0"/>
          </a:p>
        </p:txBody>
      </p:sp>
      <p:sp>
        <p:nvSpPr>
          <p:cNvPr id="3" name="Content Placeholder 2"/>
          <p:cNvSpPr>
            <a:spLocks noGrp="1"/>
          </p:cNvSpPr>
          <p:nvPr>
            <p:ph idx="1"/>
          </p:nvPr>
        </p:nvSpPr>
        <p:spPr/>
        <p:txBody>
          <a:bodyPr/>
          <a:lstStyle/>
          <a:p>
            <a:r>
              <a:rPr lang="en-GB" dirty="0" smtClean="0"/>
              <a:t>Demonstrate an understanding of how biologists classify organisms according to how closely they are related to one another, including – species, genus, family, order, class, phylum, the five kingdoms</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Linnaeus classification</a:t>
            </a:r>
            <a:endParaRPr lang="en-GB"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381000" y="1524000"/>
            <a:ext cx="4095750" cy="440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KINGDOM Prokaryote- </a:t>
            </a:r>
            <a:br>
              <a:rPr lang="en-GB" dirty="0" smtClean="0"/>
            </a:br>
            <a:endParaRPr lang="en-GB" dirty="0"/>
          </a:p>
        </p:txBody>
      </p:sp>
      <p:sp>
        <p:nvSpPr>
          <p:cNvPr id="3" name="Content Placeholder 2"/>
          <p:cNvSpPr>
            <a:spLocks noGrp="1"/>
          </p:cNvSpPr>
          <p:nvPr>
            <p:ph idx="1"/>
          </p:nvPr>
        </p:nvSpPr>
        <p:spPr>
          <a:xfrm>
            <a:off x="457200" y="1600200"/>
            <a:ext cx="4876800" cy="4525963"/>
          </a:xfrm>
        </p:spPr>
        <p:txBody>
          <a:bodyPr>
            <a:normAutofit fontScale="85000" lnSpcReduction="20000"/>
          </a:bodyPr>
          <a:lstStyle/>
          <a:p>
            <a:r>
              <a:rPr lang="en-GB" dirty="0" smtClean="0"/>
              <a:t>*1 cell</a:t>
            </a:r>
            <a:br>
              <a:rPr lang="en-GB" dirty="0" smtClean="0"/>
            </a:br>
            <a:r>
              <a:rPr lang="en-GB" dirty="0" smtClean="0"/>
              <a:t>*no true nucleus - prokaryote (genetic material scattered and not enclosed by a membrane)</a:t>
            </a:r>
            <a:br>
              <a:rPr lang="en-GB" dirty="0" smtClean="0"/>
            </a:br>
            <a:r>
              <a:rPr lang="en-GB" dirty="0" smtClean="0"/>
              <a:t>*some move (flagellum); others don't</a:t>
            </a:r>
            <a:br>
              <a:rPr lang="en-GB" dirty="0" smtClean="0"/>
            </a:br>
            <a:r>
              <a:rPr lang="en-GB" dirty="0" smtClean="0"/>
              <a:t>*some make their own food (autotrophic); others can't make their own food (heterotrophic)</a:t>
            </a:r>
            <a:br>
              <a:rPr lang="en-GB" dirty="0" smtClean="0"/>
            </a:br>
            <a:r>
              <a:rPr lang="en-GB" dirty="0" smtClean="0"/>
              <a:t>*examples - bacteria, blue-green bacteria (</a:t>
            </a:r>
            <a:r>
              <a:rPr lang="en-GB" dirty="0" err="1" smtClean="0"/>
              <a:t>cyanobacteria</a:t>
            </a:r>
            <a:r>
              <a:rPr lang="en-GB" dirty="0" smtClean="0"/>
              <a:t>) </a:t>
            </a:r>
          </a:p>
          <a:p>
            <a:endParaRPr lang="en-GB" dirty="0"/>
          </a:p>
        </p:txBody>
      </p:sp>
      <p:pic>
        <p:nvPicPr>
          <p:cNvPr id="5124" name="Picture 4"/>
          <p:cNvPicPr>
            <a:picLocks noChangeAspect="1" noChangeArrowheads="1"/>
          </p:cNvPicPr>
          <p:nvPr/>
        </p:nvPicPr>
        <p:blipFill>
          <a:blip r:embed="rId2" cstate="print"/>
          <a:srcRect/>
          <a:stretch>
            <a:fillRect/>
          </a:stretch>
        </p:blipFill>
        <p:spPr bwMode="auto">
          <a:xfrm>
            <a:off x="5105400" y="2552868"/>
            <a:ext cx="4038600" cy="2904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KINGDOM </a:t>
            </a:r>
            <a:r>
              <a:rPr lang="en-GB" b="1" dirty="0" smtClean="0"/>
              <a:t>PROTISTA</a:t>
            </a:r>
            <a:r>
              <a:rPr lang="en-GB" dirty="0" smtClean="0"/>
              <a:t> </a:t>
            </a:r>
            <a:endParaRPr lang="en-GB" dirty="0"/>
          </a:p>
        </p:txBody>
      </p:sp>
      <p:sp>
        <p:nvSpPr>
          <p:cNvPr id="3" name="Content Placeholder 2"/>
          <p:cNvSpPr>
            <a:spLocks noGrp="1"/>
          </p:cNvSpPr>
          <p:nvPr>
            <p:ph idx="1"/>
          </p:nvPr>
        </p:nvSpPr>
        <p:spPr>
          <a:xfrm>
            <a:off x="457200" y="1600200"/>
            <a:ext cx="4572000" cy="4525963"/>
          </a:xfrm>
        </p:spPr>
        <p:txBody>
          <a:bodyPr>
            <a:normAutofit fontScale="85000" lnSpcReduction="10000"/>
          </a:bodyPr>
          <a:lstStyle/>
          <a:p>
            <a:r>
              <a:rPr lang="en-GB" dirty="0" smtClean="0"/>
              <a:t>(</a:t>
            </a:r>
            <a:r>
              <a:rPr lang="en-GB" dirty="0" err="1" smtClean="0"/>
              <a:t>protists</a:t>
            </a:r>
            <a:r>
              <a:rPr lang="en-GB" dirty="0" smtClean="0"/>
              <a:t>) - </a:t>
            </a:r>
          </a:p>
          <a:p>
            <a:r>
              <a:rPr lang="en-GB" dirty="0" smtClean="0"/>
              <a:t>*1 cell</a:t>
            </a:r>
            <a:br>
              <a:rPr lang="en-GB" dirty="0" smtClean="0"/>
            </a:br>
            <a:r>
              <a:rPr lang="en-GB" dirty="0" smtClean="0"/>
              <a:t>*have a true nucleus - eukaryote</a:t>
            </a:r>
            <a:br>
              <a:rPr lang="en-GB" dirty="0" smtClean="0"/>
            </a:br>
            <a:r>
              <a:rPr lang="en-GB" dirty="0" smtClean="0"/>
              <a:t>*some move (cilia, flagella, pseudopodia); others don't</a:t>
            </a:r>
            <a:br>
              <a:rPr lang="en-GB" dirty="0" smtClean="0"/>
            </a:br>
            <a:r>
              <a:rPr lang="en-GB" dirty="0" smtClean="0"/>
              <a:t>*some are autotrophic; others are heterotrophic </a:t>
            </a:r>
            <a:br>
              <a:rPr lang="en-GB" dirty="0" smtClean="0"/>
            </a:br>
            <a:r>
              <a:rPr lang="en-GB" dirty="0" smtClean="0"/>
              <a:t>*examples - amoeba, diatom, euglena, paramecium, some algae (unicellular), etc </a:t>
            </a:r>
          </a:p>
          <a:p>
            <a:endParaRPr lang="en-GB" dirty="0"/>
          </a:p>
        </p:txBody>
      </p:sp>
      <p:pic>
        <p:nvPicPr>
          <p:cNvPr id="5" name="Picture 2"/>
          <p:cNvPicPr>
            <a:picLocks noChangeAspect="1" noChangeArrowheads="1"/>
          </p:cNvPicPr>
          <p:nvPr/>
        </p:nvPicPr>
        <p:blipFill>
          <a:blip r:embed="rId2" cstate="print"/>
          <a:srcRect/>
          <a:stretch>
            <a:fillRect/>
          </a:stretch>
        </p:blipFill>
        <p:spPr bwMode="auto">
          <a:xfrm>
            <a:off x="4724400" y="2743200"/>
            <a:ext cx="4286461" cy="279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KINGDOM </a:t>
            </a:r>
            <a:r>
              <a:rPr lang="en-GB" b="1" dirty="0" smtClean="0"/>
              <a:t>FUNGI</a:t>
            </a:r>
            <a:r>
              <a:rPr lang="en-GB" dirty="0" smtClean="0"/>
              <a:t> </a:t>
            </a:r>
            <a:endParaRPr lang="en-GB" dirty="0"/>
          </a:p>
        </p:txBody>
      </p:sp>
      <p:sp>
        <p:nvSpPr>
          <p:cNvPr id="3" name="Content Placeholder 2"/>
          <p:cNvSpPr>
            <a:spLocks noGrp="1"/>
          </p:cNvSpPr>
          <p:nvPr>
            <p:ph idx="1"/>
          </p:nvPr>
        </p:nvSpPr>
        <p:spPr>
          <a:xfrm>
            <a:off x="0" y="1676400"/>
            <a:ext cx="5334000" cy="4525963"/>
          </a:xfrm>
        </p:spPr>
        <p:txBody>
          <a:bodyPr>
            <a:normAutofit fontScale="92500" lnSpcReduction="10000"/>
          </a:bodyPr>
          <a:lstStyle/>
          <a:p>
            <a:r>
              <a:rPr lang="en-GB" dirty="0" smtClean="0"/>
              <a:t>- </a:t>
            </a:r>
          </a:p>
          <a:p>
            <a:r>
              <a:rPr lang="en-GB" dirty="0" smtClean="0"/>
              <a:t>*</a:t>
            </a:r>
            <a:r>
              <a:rPr lang="en-GB" dirty="0" err="1" smtClean="0"/>
              <a:t>multicellular</a:t>
            </a:r>
            <a:r>
              <a:rPr lang="en-GB" dirty="0" smtClean="0"/>
              <a:t> </a:t>
            </a:r>
            <a:br>
              <a:rPr lang="en-GB" dirty="0" smtClean="0"/>
            </a:br>
            <a:r>
              <a:rPr lang="en-GB" dirty="0" smtClean="0"/>
              <a:t>*have nuclei</a:t>
            </a:r>
            <a:br>
              <a:rPr lang="en-GB" dirty="0" smtClean="0"/>
            </a:br>
            <a:r>
              <a:rPr lang="en-GB" dirty="0" smtClean="0"/>
              <a:t>*mainly do not move from place to place</a:t>
            </a:r>
            <a:br>
              <a:rPr lang="en-GB" dirty="0" smtClean="0"/>
            </a:br>
            <a:r>
              <a:rPr lang="en-GB" dirty="0" smtClean="0"/>
              <a:t>*heterotrophic (food is digested outside of fungus)</a:t>
            </a:r>
            <a:br>
              <a:rPr lang="en-GB" dirty="0" smtClean="0"/>
            </a:br>
            <a:r>
              <a:rPr lang="en-GB" dirty="0" smtClean="0"/>
              <a:t>*examples - mushroom, mould, puffball, shelf/bracket fungus, yeast, etc. </a:t>
            </a:r>
          </a:p>
          <a:p>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4934655" y="2133600"/>
            <a:ext cx="4209345"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374</TotalTime>
  <Words>1838</Words>
  <Application>Microsoft Office PowerPoint</Application>
  <PresentationFormat>On-screen Show (4:3)</PresentationFormat>
  <Paragraphs>190</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Solstice</vt:lpstr>
      <vt:lpstr>Edexcel Core Biology</vt:lpstr>
      <vt:lpstr>Classification</vt:lpstr>
      <vt:lpstr>Slide 3</vt:lpstr>
      <vt:lpstr>Modern classification system </vt:lpstr>
      <vt:lpstr>Be able to:-</vt:lpstr>
      <vt:lpstr>Linnaeus classification</vt:lpstr>
      <vt:lpstr>KINGDOM Prokaryote-  </vt:lpstr>
      <vt:lpstr>KINGDOM PROTISTA </vt:lpstr>
      <vt:lpstr>KINGDOM FUNGI </vt:lpstr>
      <vt:lpstr>KINGDOM PLANTAE </vt:lpstr>
      <vt:lpstr>KINGDOM ANIMALIA </vt:lpstr>
      <vt:lpstr>Slide 12</vt:lpstr>
      <vt:lpstr>Slide 13</vt:lpstr>
      <vt:lpstr>Slide 14</vt:lpstr>
      <vt:lpstr>Simple classification key</vt:lpstr>
      <vt:lpstr>Classification key</vt:lpstr>
      <vt:lpstr>Slide 17</vt:lpstr>
      <vt:lpstr>What is a species</vt:lpstr>
      <vt:lpstr>Ring Species</vt:lpstr>
      <vt:lpstr>Slide 20</vt:lpstr>
      <vt:lpstr>Slide 21</vt:lpstr>
      <vt:lpstr>Slide 22</vt:lpstr>
      <vt:lpstr>Slide 23</vt:lpstr>
      <vt:lpstr>Variation</vt:lpstr>
      <vt:lpstr>An example of human variation</vt:lpstr>
      <vt:lpstr>Human variation</vt:lpstr>
      <vt:lpstr>Normal distribution curve</vt:lpstr>
      <vt:lpstr>Go to </vt:lpstr>
      <vt:lpstr>Adaptations to environment</vt:lpstr>
      <vt:lpstr>Evolution </vt:lpstr>
      <vt:lpstr>What is evolution</vt:lpstr>
      <vt:lpstr>How do we know?</vt:lpstr>
      <vt:lpstr>Natural selection </vt:lpstr>
      <vt:lpstr>Slide 34</vt:lpstr>
      <vt:lpstr>Slide 35</vt:lpstr>
      <vt:lpstr>Slide 36</vt:lpstr>
      <vt:lpstr>Genes</vt:lpstr>
      <vt:lpstr>An animal cell</vt:lpstr>
      <vt:lpstr> genes exist in alternative forms called alleles which give rise to differences in inherited characteristics</vt:lpstr>
      <vt:lpstr>the meaning of, and use appropriately, the terms: dominant, recessive, homozygous, heterozygous, phenotype and genotype</vt:lpstr>
      <vt:lpstr>Analyse and interpret patterns of monohybrid inheritance using a genetic diagram, Punnett squares and family pedigrees</vt:lpstr>
      <vt:lpstr>Describe the symptoms of the genetic disorders: a  sickle cell disease                b  cystic fibrosis </vt:lpstr>
      <vt:lpstr>1.26 Evaluate the outcomes of pedigree analysis when screening for genetic disorders: sickle cell disease                        </vt:lpstr>
      <vt:lpstr>Slide 44</vt:lpstr>
      <vt:lpstr>Slide 45</vt:lpstr>
      <vt:lpstr>Slide 46</vt:lpstr>
      <vt:lpstr>Slide 47</vt:lpstr>
      <vt:lpstr>Slide 48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Edexcel Core Biology</dc:title>
  <dc:creator>Kathy</dc:creator>
  <cp:lastModifiedBy>Kathy</cp:lastModifiedBy>
  <cp:revision>56</cp:revision>
  <dcterms:created xsi:type="dcterms:W3CDTF">2006-08-16T00:00:00Z</dcterms:created>
  <dcterms:modified xsi:type="dcterms:W3CDTF">2011-08-09T12:31:16Z</dcterms:modified>
</cp:coreProperties>
</file>