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handoutMasterIdLst>
    <p:handoutMasterId r:id="rId10"/>
  </p:handoutMasterIdLst>
  <p:sldIdLst>
    <p:sldId id="265" r:id="rId2"/>
    <p:sldId id="257" r:id="rId3"/>
    <p:sldId id="260" r:id="rId4"/>
    <p:sldId id="262" r:id="rId5"/>
    <p:sldId id="263" r:id="rId6"/>
    <p:sldId id="264" r:id="rId7"/>
    <p:sldId id="258" r:id="rId8"/>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7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A495544F-D767-4FC1-AF93-102024A11F5F}" type="datetimeFigureOut">
              <a:rPr lang="en-US" smtClean="0"/>
              <a:t>11/23/2011</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DAC05B9C-A0D5-43D6-8AB7-CF5C2A5B3124}"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F77C0295-1CC0-41C6-8FB9-B7B47B078FAC}" type="datetimeFigureOut">
              <a:rPr lang="en-US" smtClean="0"/>
              <a:pPr/>
              <a:t>11/23/2011</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32076E61-65A0-44CE-9130-BCFA95C2655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2076E61-65A0-44CE-9130-BCFA95C26551}"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B40D21A-60F2-4A10-9287-DCDA7551ADA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0D21A-60F2-4A10-9287-DCDA7551ADA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8" name="Slide Number Placeholder 7"/>
          <p:cNvSpPr>
            <a:spLocks noGrp="1"/>
          </p:cNvSpPr>
          <p:nvPr>
            <p:ph type="sldNum" sz="quarter" idx="11"/>
          </p:nvPr>
        </p:nvSpPr>
        <p:spPr/>
        <p:txBody>
          <a:bodyPr/>
          <a:lstStyle/>
          <a:p>
            <a:fld id="{9B40D21A-60F2-4A10-9287-DCDA7551ADAD}"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6DA568-2A4A-413A-8312-9BCADCBC81AB}"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9B40D21A-60F2-4A10-9287-DCDA7551ADA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56DA568-2A4A-413A-8312-9BCADCBC81AB}"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0D21A-60F2-4A10-9287-DCDA7551ADA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56DA568-2A4A-413A-8312-9BCADCBC81AB}" type="datetimeFigureOut">
              <a:rPr lang="en-US" smtClean="0"/>
              <a:pPr/>
              <a:t>11/23/2011</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B40D21A-60F2-4A10-9287-DCDA7551ADAD}"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1643050"/>
            <a:ext cx="5872120" cy="1446550"/>
          </a:xfrm>
          <a:prstGeom prst="rect">
            <a:avLst/>
          </a:prstGeom>
        </p:spPr>
        <p:txBody>
          <a:bodyPr wrap="none">
            <a:spAutoFit/>
          </a:bodyPr>
          <a:lstStyle/>
          <a:p>
            <a:r>
              <a:rPr lang="en-GB"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itchFamily="34" charset="0"/>
                <a:cs typeface="Arial" pitchFamily="34" charset="0"/>
              </a:rPr>
              <a:t>Electrolysis</a:t>
            </a:r>
            <a:endParaRPr lang="en-GB" sz="8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5" nodeType="clickEffect">
                                  <p:stCondLst>
                                    <p:cond delay="0"/>
                                  </p:stCondLst>
                                  <p:iterate type="lt">
                                    <p:tmPct val="0"/>
                                  </p:iterate>
                                  <p:childTnLst>
                                    <p:animScale>
                                      <p:cBhvr>
                                        <p:cTn id="13"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4071934" cy="6858000"/>
          </a:xfrm>
          <a:prstGeom prst="rect">
            <a:avLst/>
          </a:prstGeom>
          <a:noFill/>
          <a:ln w="9525">
            <a:noFill/>
            <a:miter lim="800000"/>
            <a:headEnd/>
            <a:tailEnd/>
          </a:ln>
          <a:effectLst/>
        </p:spPr>
      </p:pic>
      <p:sp>
        <p:nvSpPr>
          <p:cNvPr id="5" name="Rectangle 4"/>
          <p:cNvSpPr/>
          <p:nvPr/>
        </p:nvSpPr>
        <p:spPr>
          <a:xfrm>
            <a:off x="4214810" y="0"/>
            <a:ext cx="4929190" cy="1015663"/>
          </a:xfrm>
          <a:prstGeom prst="rect">
            <a:avLst/>
          </a:prstGeom>
          <a:noFill/>
        </p:spPr>
        <p:txBody>
          <a:bodyPr wrap="square" lIns="91440" tIns="45720" rIns="91440" bIns="45720">
            <a:spAutoFit/>
          </a:bodyPr>
          <a:lstStyle/>
          <a:p>
            <a:pPr algn="ctr"/>
            <a:r>
              <a:rPr lang="en-US" sz="6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itchFamily="34" charset="0"/>
              </a:rPr>
              <a:t>Starter</a:t>
            </a:r>
            <a:endParaRPr lang="en-US" sz="6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714612" y="3929066"/>
            <a:ext cx="6429388" cy="221457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2" name="Rectangle 1"/>
          <p:cNvSpPr/>
          <p:nvPr/>
        </p:nvSpPr>
        <p:spPr>
          <a:xfrm>
            <a:off x="0" y="0"/>
            <a:ext cx="9144000" cy="1323439"/>
          </a:xfrm>
          <a:prstGeom prst="rect">
            <a:avLst/>
          </a:prstGeom>
        </p:spPr>
        <p:txBody>
          <a:bodyPr wrap="square">
            <a:spAutoFit/>
          </a:bodyPr>
          <a:lstStyle/>
          <a:p>
            <a:r>
              <a:rPr lang="en-GB" sz="2000" dirty="0" smtClean="0">
                <a:latin typeface="Century Gothic" pitchFamily="34" charset="0"/>
                <a:cs typeface="Arial" pitchFamily="34" charset="0"/>
              </a:rPr>
              <a:t>Electrolysis is the process by which ionic substances are decomposed (broken down) into simpler substances when an electric current is passed through them. It can only happen in an Ionic Solution which is dissolved in water or molten</a:t>
            </a:r>
            <a:endParaRPr lang="en-GB" sz="2000" dirty="0">
              <a:latin typeface="Century Gothic" pitchFamily="34" charset="0"/>
              <a:cs typeface="Arial" pitchFamily="34" charset="0"/>
            </a:endParaRPr>
          </a:p>
        </p:txBody>
      </p:sp>
      <p:pic>
        <p:nvPicPr>
          <p:cNvPr id="2050" name="Picture 2" descr="What happens in electrolysis. Positively charged ions move to the negatively charged electrode; negatively charged ions move to the positive electrode"/>
          <p:cNvPicPr>
            <a:picLocks noChangeAspect="1" noChangeArrowheads="1"/>
          </p:cNvPicPr>
          <p:nvPr/>
        </p:nvPicPr>
        <p:blipFill>
          <a:blip r:embed="rId2">
            <a:clrChange>
              <a:clrFrom>
                <a:srgbClr val="FFFFFF"/>
              </a:clrFrom>
              <a:clrTo>
                <a:srgbClr val="FFFFFF">
                  <a:alpha val="0"/>
                </a:srgbClr>
              </a:clrTo>
            </a:clrChange>
          </a:blip>
          <a:stretch>
            <a:fillRect/>
          </a:stretch>
        </p:blipFill>
        <p:spPr bwMode="auto">
          <a:xfrm>
            <a:off x="0" y="1214422"/>
            <a:ext cx="3470556" cy="3470556"/>
          </a:xfrm>
          <a:prstGeom prst="rect">
            <a:avLst/>
          </a:prstGeom>
          <a:noFill/>
          <a:ln>
            <a:noFill/>
          </a:ln>
        </p:spPr>
      </p:pic>
      <p:sp>
        <p:nvSpPr>
          <p:cNvPr id="4" name="Rectangle 3"/>
          <p:cNvSpPr/>
          <p:nvPr/>
        </p:nvSpPr>
        <p:spPr>
          <a:xfrm>
            <a:off x="3786182" y="1285860"/>
            <a:ext cx="5357818"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Font typeface="Arial" pitchFamily="34" charset="0"/>
              <a:buChar char="•"/>
            </a:pPr>
            <a:r>
              <a:rPr lang="en-GB" sz="2000" dirty="0" smtClean="0">
                <a:latin typeface="Century Gothic" pitchFamily="34" charset="0"/>
              </a:rPr>
              <a:t>Here is what happens during electrolysis:</a:t>
            </a:r>
          </a:p>
          <a:p>
            <a:r>
              <a:rPr lang="en-GB" sz="2000" dirty="0" smtClean="0">
                <a:latin typeface="Century Gothic" pitchFamily="34" charset="0"/>
              </a:rPr>
              <a:t>-Positively charged ions move to the negative electrode during electrolysis. They receive electrons and are </a:t>
            </a:r>
            <a:r>
              <a:rPr lang="en-GB" sz="2000" b="1" dirty="0" smtClean="0">
                <a:latin typeface="Century Gothic" pitchFamily="34" charset="0"/>
              </a:rPr>
              <a:t>reduced</a:t>
            </a:r>
            <a:r>
              <a:rPr lang="en-GB" sz="2000" dirty="0" smtClean="0">
                <a:latin typeface="Century Gothic" pitchFamily="34" charset="0"/>
              </a:rPr>
              <a:t>. </a:t>
            </a:r>
          </a:p>
          <a:p>
            <a:r>
              <a:rPr lang="en-GB" sz="2000" dirty="0" smtClean="0">
                <a:latin typeface="Century Gothic" pitchFamily="34" charset="0"/>
              </a:rPr>
              <a:t>-Negatively charged ions move to the positive electrode during electrolysis. They lose electrons and are </a:t>
            </a:r>
            <a:r>
              <a:rPr lang="en-GB" sz="2000" b="1" dirty="0" smtClean="0">
                <a:latin typeface="Century Gothic" pitchFamily="34" charset="0"/>
              </a:rPr>
              <a:t>oxidised.</a:t>
            </a:r>
            <a:endParaRPr lang="en-GB" sz="2000" dirty="0">
              <a:latin typeface="Century Gothic" pitchFamily="34" charset="0"/>
            </a:endParaRPr>
          </a:p>
        </p:txBody>
      </p:sp>
      <p:sp>
        <p:nvSpPr>
          <p:cNvPr id="5" name="TextBox 4"/>
          <p:cNvSpPr txBox="1"/>
          <p:nvPr/>
        </p:nvSpPr>
        <p:spPr>
          <a:xfrm>
            <a:off x="2786050" y="4286256"/>
            <a:ext cx="1357322" cy="1477328"/>
          </a:xfrm>
          <a:prstGeom prst="rect">
            <a:avLst/>
          </a:prstGeom>
          <a:noFill/>
        </p:spPr>
        <p:txBody>
          <a:bodyPr wrap="square" rtlCol="0">
            <a:spAutoFit/>
          </a:bodyPr>
          <a:lstStyle/>
          <a:p>
            <a:r>
              <a:rPr lang="en-GB" dirty="0" smtClean="0">
                <a:solidFill>
                  <a:schemeClr val="bg1"/>
                </a:solidFill>
              </a:rPr>
              <a:t>Reduction:</a:t>
            </a: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r>
              <a:rPr lang="en-GB" dirty="0" smtClean="0">
                <a:solidFill>
                  <a:schemeClr val="bg1"/>
                </a:solidFill>
              </a:rPr>
              <a:t>Oxidation: </a:t>
            </a:r>
            <a:endParaRPr lang="en-GB" dirty="0">
              <a:solidFill>
                <a:schemeClr val="bg1"/>
              </a:solidFill>
            </a:endParaRPr>
          </a:p>
        </p:txBody>
      </p:sp>
      <p:pic>
        <p:nvPicPr>
          <p:cNvPr id="6" name="Picture 2"/>
          <p:cNvPicPr>
            <a:picLocks noChangeAspect="1" noChangeArrowheads="1"/>
          </p:cNvPicPr>
          <p:nvPr/>
        </p:nvPicPr>
        <p:blipFill>
          <a:blip r:embed="rId3"/>
          <a:srcRect l="51270" t="68685" r="15771" b="24804"/>
          <a:stretch>
            <a:fillRect/>
          </a:stretch>
        </p:blipFill>
        <p:spPr bwMode="auto">
          <a:xfrm>
            <a:off x="4143372" y="4143380"/>
            <a:ext cx="4680000" cy="668576"/>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l="48340" t="73460" r="19433" b="19921"/>
          <a:stretch>
            <a:fillRect/>
          </a:stretch>
        </p:blipFill>
        <p:spPr bwMode="auto">
          <a:xfrm>
            <a:off x="4143372" y="5143512"/>
            <a:ext cx="4680000" cy="7522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7224" y="714356"/>
            <a:ext cx="7429520" cy="4708981"/>
          </a:xfrm>
          <a:prstGeom prst="rect">
            <a:avLst/>
          </a:prstGeom>
        </p:spPr>
        <p:txBody>
          <a:bodyPr wrap="square">
            <a:spAutoFit/>
          </a:bodyPr>
          <a:lstStyle/>
          <a:p>
            <a:r>
              <a:rPr lang="en-GB" sz="2000" dirty="0" smtClean="0">
                <a:latin typeface="Century Gothic" pitchFamily="34" charset="0"/>
              </a:rPr>
              <a:t>The extraction of copper from copper </a:t>
            </a:r>
            <a:r>
              <a:rPr lang="en-GB" sz="2000" b="1" dirty="0" smtClean="0">
                <a:latin typeface="Century Gothic" pitchFamily="34" charset="0"/>
              </a:rPr>
              <a:t>ore</a:t>
            </a:r>
            <a:r>
              <a:rPr lang="en-GB" sz="2000" dirty="0" smtClean="0">
                <a:latin typeface="Century Gothic" pitchFamily="34" charset="0"/>
              </a:rPr>
              <a:t> is done by </a:t>
            </a:r>
            <a:r>
              <a:rPr lang="en-GB" sz="2000" b="1" dirty="0" smtClean="0">
                <a:latin typeface="Century Gothic" pitchFamily="34" charset="0"/>
              </a:rPr>
              <a:t>reduction</a:t>
            </a:r>
            <a:r>
              <a:rPr lang="en-GB" sz="2000" dirty="0" smtClean="0">
                <a:latin typeface="Century Gothic" pitchFamily="34" charset="0"/>
              </a:rPr>
              <a:t> with carbon. However, the copper produced is not pure enough for use as a conductor, so it is purified using </a:t>
            </a:r>
            <a:r>
              <a:rPr lang="en-GB" sz="2000" b="1" dirty="0" smtClean="0">
                <a:latin typeface="Century Gothic" pitchFamily="34" charset="0"/>
              </a:rPr>
              <a:t>electrolysis</a:t>
            </a:r>
            <a:r>
              <a:rPr lang="en-GB" sz="2000" dirty="0" smtClean="0">
                <a:latin typeface="Century Gothic" pitchFamily="34" charset="0"/>
              </a:rPr>
              <a:t>.</a:t>
            </a:r>
          </a:p>
          <a:p>
            <a:endParaRPr lang="en-GB" sz="2000" b="1" u="sng" dirty="0" smtClean="0">
              <a:latin typeface="Century Gothic" pitchFamily="34" charset="0"/>
            </a:endParaRPr>
          </a:p>
          <a:p>
            <a:r>
              <a:rPr lang="en-GB" sz="2000" b="1" u="sng" dirty="0" smtClean="0">
                <a:latin typeface="Century Gothic" pitchFamily="34" charset="0"/>
              </a:rPr>
              <a:t>Electrolysis of copper</a:t>
            </a:r>
            <a:endParaRPr lang="en-GB" sz="2000" u="sng" dirty="0" smtClean="0">
              <a:latin typeface="Century Gothic" pitchFamily="34" charset="0"/>
            </a:endParaRPr>
          </a:p>
          <a:p>
            <a:r>
              <a:rPr lang="en-GB" sz="2000" dirty="0" smtClean="0">
                <a:latin typeface="Century Gothic" pitchFamily="34" charset="0"/>
              </a:rPr>
              <a:t>In this process , the anode is made of the impure copper which is to be purified. The cathode is a bar of pure copper. The two electrodes are placed in a solution of copper(II) sulphate. Copper ions leave the anode and are attracted to the cathode, where they are deposited as copper atoms. The pure copper cathode increases greatly in size, while the anode dwindles away. The impurities left behind at the anode form a sludge beneath it.</a:t>
            </a:r>
            <a:endParaRPr lang="en-GB" sz="2000" dirty="0">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0" y="-2"/>
            <a:ext cx="9144000" cy="68580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l="32226" t="31250" r="16504" b="16015"/>
          <a:stretch>
            <a:fillRect/>
          </a:stretch>
        </p:blipFill>
        <p:spPr bwMode="auto">
          <a:xfrm>
            <a:off x="0" y="0"/>
            <a:ext cx="5371048" cy="4429132"/>
          </a:xfrm>
          <a:prstGeom prst="rect">
            <a:avLst/>
          </a:prstGeom>
          <a:noFill/>
          <a:ln w="9525">
            <a:noFill/>
            <a:miter lim="800000"/>
            <a:headEnd/>
            <a:tailEnd/>
          </a:ln>
          <a:effectLst/>
        </p:spPr>
      </p:pic>
      <p:sp>
        <p:nvSpPr>
          <p:cNvPr id="3" name="Rectangle 2"/>
          <p:cNvSpPr/>
          <p:nvPr/>
        </p:nvSpPr>
        <p:spPr>
          <a:xfrm>
            <a:off x="0" y="4826675"/>
            <a:ext cx="6786578" cy="2031325"/>
          </a:xfrm>
          <a:prstGeom prst="rect">
            <a:avLst/>
          </a:prstGeom>
        </p:spPr>
        <p:txBody>
          <a:bodyPr wrap="square">
            <a:spAutoFit/>
          </a:bodyPr>
          <a:lstStyle/>
          <a:p>
            <a:r>
              <a:rPr lang="en-GB" dirty="0" smtClean="0">
                <a:latin typeface="Century Gothic" pitchFamily="34" charset="0"/>
              </a:rPr>
              <a:t>Brine is concentrated sodium chloride solution. If an electric current is passed through it, hydrogen gas forms at the negative </a:t>
            </a:r>
            <a:r>
              <a:rPr lang="en-GB" b="1" dirty="0" smtClean="0">
                <a:latin typeface="Century Gothic" pitchFamily="34" charset="0"/>
              </a:rPr>
              <a:t>electrode</a:t>
            </a:r>
            <a:r>
              <a:rPr lang="en-GB" dirty="0" smtClean="0">
                <a:latin typeface="Century Gothic" pitchFamily="34" charset="0"/>
              </a:rPr>
              <a:t> and chlorine gas forms at the positive electrode. A solution of sodium hydroxide forms.</a:t>
            </a:r>
          </a:p>
          <a:p>
            <a:r>
              <a:rPr lang="en-GB" dirty="0" smtClean="0">
                <a:latin typeface="Century Gothic" pitchFamily="34" charset="0"/>
              </a:rPr>
              <a:t>You might have expected sodium metal to be deposited at the negative electrode. But sodium is too reactive for this to happen, so hydrogen is given off instead.</a:t>
            </a:r>
            <a:endParaRPr lang="en-GB" dirty="0">
              <a:latin typeface="Century Gothic" pitchFamily="34" charset="0"/>
            </a:endParaRPr>
          </a:p>
        </p:txBody>
      </p:sp>
      <p:sp>
        <p:nvSpPr>
          <p:cNvPr id="4" name="Rectangle 3"/>
          <p:cNvSpPr/>
          <p:nvPr/>
        </p:nvSpPr>
        <p:spPr>
          <a:xfrm>
            <a:off x="5429256" y="0"/>
            <a:ext cx="3714744" cy="4801314"/>
          </a:xfrm>
          <a:prstGeom prst="rect">
            <a:avLst/>
          </a:prstGeom>
        </p:spPr>
        <p:txBody>
          <a:bodyPr wrap="square">
            <a:spAutoFit/>
          </a:bodyPr>
          <a:lstStyle/>
          <a:p>
            <a:pPr>
              <a:buFont typeface="Arial" pitchFamily="34" charset="0"/>
              <a:buChar char="•"/>
            </a:pPr>
            <a:r>
              <a:rPr lang="en-GB" b="1" dirty="0" smtClean="0">
                <a:latin typeface="Century Gothic" pitchFamily="34" charset="0"/>
              </a:rPr>
              <a:t>Hydrogen</a:t>
            </a:r>
          </a:p>
          <a:p>
            <a:r>
              <a:rPr lang="en-GB" dirty="0" smtClean="0">
                <a:latin typeface="Century Gothic" pitchFamily="34" charset="0"/>
              </a:rPr>
              <a:t>making ammonia </a:t>
            </a:r>
          </a:p>
          <a:p>
            <a:r>
              <a:rPr lang="en-GB" dirty="0" smtClean="0">
                <a:latin typeface="Century Gothic" pitchFamily="34" charset="0"/>
              </a:rPr>
              <a:t>making margarine </a:t>
            </a:r>
          </a:p>
          <a:p>
            <a:pPr>
              <a:buFont typeface="Arial" pitchFamily="34" charset="0"/>
              <a:buChar char="•"/>
            </a:pPr>
            <a:r>
              <a:rPr lang="en-GB" b="1" dirty="0" smtClean="0">
                <a:latin typeface="Century Gothic" pitchFamily="34" charset="0"/>
              </a:rPr>
              <a:t>Chlorine</a:t>
            </a:r>
          </a:p>
          <a:p>
            <a:r>
              <a:rPr lang="en-GB" dirty="0" smtClean="0">
                <a:latin typeface="Century Gothic" pitchFamily="34" charset="0"/>
              </a:rPr>
              <a:t>killing bacteria in drinking water </a:t>
            </a:r>
          </a:p>
          <a:p>
            <a:r>
              <a:rPr lang="en-GB" dirty="0" smtClean="0">
                <a:latin typeface="Century Gothic" pitchFamily="34" charset="0"/>
              </a:rPr>
              <a:t>killing bacteria in swimming pools </a:t>
            </a:r>
          </a:p>
          <a:p>
            <a:r>
              <a:rPr lang="en-GB" dirty="0" smtClean="0">
                <a:latin typeface="Century Gothic" pitchFamily="34" charset="0"/>
              </a:rPr>
              <a:t>making bleach </a:t>
            </a:r>
          </a:p>
          <a:p>
            <a:r>
              <a:rPr lang="en-GB" dirty="0" smtClean="0">
                <a:latin typeface="Century Gothic" pitchFamily="34" charset="0"/>
              </a:rPr>
              <a:t>making disinfectants </a:t>
            </a:r>
          </a:p>
          <a:p>
            <a:r>
              <a:rPr lang="en-GB" dirty="0" smtClean="0">
                <a:latin typeface="Century Gothic" pitchFamily="34" charset="0"/>
              </a:rPr>
              <a:t>making hydrochloric acid </a:t>
            </a:r>
          </a:p>
          <a:p>
            <a:r>
              <a:rPr lang="en-GB" dirty="0" smtClean="0">
                <a:latin typeface="Century Gothic" pitchFamily="34" charset="0"/>
              </a:rPr>
              <a:t>making PVC </a:t>
            </a:r>
          </a:p>
          <a:p>
            <a:r>
              <a:rPr lang="en-GB" dirty="0" smtClean="0">
                <a:latin typeface="Century Gothic" pitchFamily="34" charset="0"/>
              </a:rPr>
              <a:t>making CFC's - limited production</a:t>
            </a:r>
          </a:p>
          <a:p>
            <a:pPr>
              <a:buFont typeface="Arial" pitchFamily="34" charset="0"/>
              <a:buChar char="•"/>
            </a:pPr>
            <a:r>
              <a:rPr lang="en-GB" b="1" dirty="0" smtClean="0">
                <a:latin typeface="Century Gothic" pitchFamily="34" charset="0"/>
              </a:rPr>
              <a:t>Sodium hydroxide</a:t>
            </a:r>
          </a:p>
          <a:p>
            <a:r>
              <a:rPr lang="en-GB" dirty="0" smtClean="0">
                <a:latin typeface="Century Gothic" pitchFamily="34" charset="0"/>
              </a:rPr>
              <a:t>making soap </a:t>
            </a:r>
          </a:p>
          <a:p>
            <a:r>
              <a:rPr lang="en-GB" dirty="0" smtClean="0">
                <a:latin typeface="Century Gothic" pitchFamily="34" charset="0"/>
              </a:rPr>
              <a:t>making paper </a:t>
            </a:r>
          </a:p>
          <a:p>
            <a:r>
              <a:rPr lang="en-GB" dirty="0" smtClean="0">
                <a:latin typeface="Century Gothic" pitchFamily="34" charset="0"/>
              </a:rPr>
              <a:t>making ceramics </a:t>
            </a:r>
            <a:endParaRPr lang="en-GB" dirty="0">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l="28027" t="20703" r="25098" b="7031"/>
          <a:stretch>
            <a:fillRect/>
          </a:stretch>
        </p:blipFill>
        <p:spPr bwMode="auto">
          <a:xfrm>
            <a:off x="4357686" y="0"/>
            <a:ext cx="4786314" cy="6858000"/>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0" y="0"/>
            <a:ext cx="4071934"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ox(in)">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328</Words>
  <Application>Microsoft Office PowerPoint</Application>
  <PresentationFormat>On-screen Show (4:3)</PresentationFormat>
  <Paragraphs>33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Slide 1</vt:lpstr>
      <vt:lpstr>Slide 2</vt:lpstr>
      <vt:lpstr>Slide 3</vt:lpstr>
      <vt:lpstr>Slide 4</vt:lpstr>
      <vt:lpstr>Slide 5</vt:lpstr>
      <vt:lpstr>Slide 6</vt:lpstr>
      <vt:lpstr>Slide 7</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077288mpatel</dc:creator>
  <cp:lastModifiedBy>077288mpatel</cp:lastModifiedBy>
  <cp:revision>18</cp:revision>
  <dcterms:created xsi:type="dcterms:W3CDTF">2011-11-18T11:23:38Z</dcterms:created>
  <dcterms:modified xsi:type="dcterms:W3CDTF">2011-11-23T10:19:39Z</dcterms:modified>
</cp:coreProperties>
</file>