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activeX"/>
  <Override PartName="/ppt/activeX/activeX4.xml" ContentType="application/vnd.ms-office.activeX+xml"/>
  <Override PartName="/ppt/activeX/activeX5.xml" ContentType="application/vnd.ms-office.activeX+xml"/>
  <Override PartName="/ppt/activeX/activeX15.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activeX/activeX2.xml" ContentType="application/vnd.ms-office.activeX+xml"/>
  <Override PartName="/ppt/activeX/activeX3.xml" ContentType="application/vnd.ms-office.activeX+xml"/>
  <Override PartName="/ppt/activeX/activeX13.xml" ContentType="application/vnd.ms-office.activeX+xml"/>
  <Override PartName="/ppt/activeX/activeX14.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activeX/activeX1.xml" ContentType="application/vnd.ms-office.activeX+xml"/>
  <Override PartName="/ppt/activeX/activeX11.xml" ContentType="application/vnd.ms-office.activeX+xml"/>
  <Override PartName="/ppt/activeX/activeX12.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activeX/activeX10.xml" ContentType="application/vnd.ms-office.activeX+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activeX/activeX8.xml" ContentType="application/vnd.ms-office.activeX+xml"/>
  <Override PartName="/ppt/activeX/activeX9.xml" ContentType="application/vnd.ms-office.activeX+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6.xml" ContentType="application/vnd.ms-office.activeX+xml"/>
  <Override PartName="/ppt/activeX/activeX7.xml" ContentType="application/vnd.ms-office.activeX+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7" r:id="rId3"/>
    <p:sldId id="259" r:id="rId4"/>
    <p:sldId id="258" r:id="rId5"/>
    <p:sldId id="260" r:id="rId6"/>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08"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15.xml.rels><?xml version="1.0" encoding="UTF-8" standalone="yes"?>
<Relationships xmlns="http://schemas.openxmlformats.org/package/2006/relationships"><Relationship Id="rId1" Type="http://schemas.microsoft.com/office/2006/relationships/activeXControlBinary" Target="activeX15.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8-5CC6-11CF-8D67-00AA00BDCE1D}" ax:persistence="persistStream" r:id="rId1"/>
</file>

<file path=ppt/activeX/activeX10.xml><?xml version="1.0" encoding="utf-8"?>
<ax:ocx xmlns:ax="http://schemas.microsoft.com/office/2006/activeX" xmlns:r="http://schemas.openxmlformats.org/officeDocument/2006/relationships" ax:classid="{5512D118-5CC6-11CF-8D67-00AA00BDCE1D}" ax:persistence="persistStream" r:id="rId1"/>
</file>

<file path=ppt/activeX/activeX11.xml><?xml version="1.0" encoding="utf-8"?>
<ax:ocx xmlns:ax="http://schemas.microsoft.com/office/2006/activeX" xmlns:r="http://schemas.openxmlformats.org/officeDocument/2006/relationships" ax:classid="{5512D118-5CC6-11CF-8D67-00AA00BDCE1D}" ax:persistence="persistStream" r:id="rId1"/>
</file>

<file path=ppt/activeX/activeX12.xml><?xml version="1.0" encoding="utf-8"?>
<ax:ocx xmlns:ax="http://schemas.microsoft.com/office/2006/activeX" xmlns:r="http://schemas.openxmlformats.org/officeDocument/2006/relationships" ax:classid="{5512D118-5CC6-11CF-8D67-00AA00BDCE1D}" ax:persistence="persistStream" r:id="rId1"/>
</file>

<file path=ppt/activeX/activeX13.xml><?xml version="1.0" encoding="utf-8"?>
<ax:ocx xmlns:ax="http://schemas.microsoft.com/office/2006/activeX" xmlns:r="http://schemas.openxmlformats.org/officeDocument/2006/relationships" ax:classid="{5512D118-5CC6-11CF-8D67-00AA00BDCE1D}" ax:persistence="persistStream" r:id="rId1"/>
</file>

<file path=ppt/activeX/activeX14.xml><?xml version="1.0" encoding="utf-8"?>
<ax:ocx xmlns:ax="http://schemas.microsoft.com/office/2006/activeX" xmlns:r="http://schemas.openxmlformats.org/officeDocument/2006/relationships" ax:classid="{5512D118-5CC6-11CF-8D67-00AA00BDCE1D}" ax:persistence="persistStream" r:id="rId1"/>
</file>

<file path=ppt/activeX/activeX15.xml><?xml version="1.0" encoding="utf-8"?>
<ax:ocx xmlns:ax="http://schemas.microsoft.com/office/2006/activeX" xmlns:r="http://schemas.openxmlformats.org/officeDocument/2006/relationships" ax:classid="{5512D118-5CC6-11CF-8D67-00AA00BDCE1D}" ax:persistence="persistStream" r:id="rId1"/>
</file>

<file path=ppt/activeX/activeX2.xml><?xml version="1.0" encoding="utf-8"?>
<ax:ocx xmlns:ax="http://schemas.microsoft.com/office/2006/activeX" xmlns:r="http://schemas.openxmlformats.org/officeDocument/2006/relationships" ax:classid="{5512D118-5CC6-11CF-8D67-00AA00BDCE1D}" ax:persistence="persistStream" r:id="rId1"/>
</file>

<file path=ppt/activeX/activeX3.xml><?xml version="1.0" encoding="utf-8"?>
<ax:ocx xmlns:ax="http://schemas.microsoft.com/office/2006/activeX" xmlns:r="http://schemas.openxmlformats.org/officeDocument/2006/relationships" ax:classid="{5512D118-5CC6-11CF-8D67-00AA00BDCE1D}" ax:persistence="persistStream" r:id="rId1"/>
</file>

<file path=ppt/activeX/activeX4.xml><?xml version="1.0" encoding="utf-8"?>
<ax:ocx xmlns:ax="http://schemas.microsoft.com/office/2006/activeX" xmlns:r="http://schemas.openxmlformats.org/officeDocument/2006/relationships" ax:classid="{5512D118-5CC6-11CF-8D67-00AA00BDCE1D}" ax:persistence="persistStream" r:id="rId1"/>
</file>

<file path=ppt/activeX/activeX5.xml><?xml version="1.0" encoding="utf-8"?>
<ax:ocx xmlns:ax="http://schemas.microsoft.com/office/2006/activeX" xmlns:r="http://schemas.openxmlformats.org/officeDocument/2006/relationships" ax:classid="{5512D118-5CC6-11CF-8D67-00AA00BDCE1D}" ax:persistence="persistStream" r:id="rId1"/>
</file>

<file path=ppt/activeX/activeX6.xml><?xml version="1.0" encoding="utf-8"?>
<ax:ocx xmlns:ax="http://schemas.microsoft.com/office/2006/activeX" xmlns:r="http://schemas.openxmlformats.org/officeDocument/2006/relationships" ax:classid="{5512D118-5CC6-11CF-8D67-00AA00BDCE1D}" ax:persistence="persistStream" r:id="rId1"/>
</file>

<file path=ppt/activeX/activeX7.xml><?xml version="1.0" encoding="utf-8"?>
<ax:ocx xmlns:ax="http://schemas.microsoft.com/office/2006/activeX" xmlns:r="http://schemas.openxmlformats.org/officeDocument/2006/relationships" ax:classid="{5512D118-5CC6-11CF-8D67-00AA00BDCE1D}" ax:persistence="persistStream" r:id="rId1"/>
</file>

<file path=ppt/activeX/activeX8.xml><?xml version="1.0" encoding="utf-8"?>
<ax:ocx xmlns:ax="http://schemas.microsoft.com/office/2006/activeX" xmlns:r="http://schemas.openxmlformats.org/officeDocument/2006/relationships" ax:classid="{5512D118-5CC6-11CF-8D67-00AA00BDCE1D}" ax:persistence="persistStream" r:id="rId1"/>
</file>

<file path=ppt/activeX/activeX9.xml><?xml version="1.0" encoding="utf-8"?>
<ax:ocx xmlns:ax="http://schemas.microsoft.com/office/2006/activeX" xmlns:r="http://schemas.openxmlformats.org/officeDocument/2006/relationships" ax:classid="{5512D118-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E9DD04F4-23B0-4A29-B9D8-2698995A6DA6}" type="datetimeFigureOut">
              <a:rPr lang="en-US" smtClean="0"/>
              <a:pPr/>
              <a:t>11/25/2011</a:t>
            </a:fld>
            <a:endParaRPr lang="en-GB"/>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BB42E3A5-CA75-4982-B5B4-21C2358D8EC1}"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21945-517E-4AE3-81F7-D67B1BF254C3}" type="datetimeFigureOut">
              <a:rPr lang="en-US" smtClean="0"/>
              <a:pPr/>
              <a:t>11/25/2011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00B30BD-1202-4259-9A76-CD409AC917F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21945-517E-4AE3-81F7-D67B1BF254C3}" type="datetimeFigureOut">
              <a:rPr lang="en-US" smtClean="0"/>
              <a:pPr/>
              <a:t>11/25/2011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B30BD-1202-4259-9A76-CD409AC917F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bc.co.uk/schools/gcsebitesize/science/add_aqa/atomic/ionicact.shtm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slideLayout" Target="../slideLayouts/slideLayout2.xml"/><Relationship Id="rId2" Type="http://schemas.openxmlformats.org/officeDocument/2006/relationships/control" Target="../activeX/activeX1.xml"/><Relationship Id="rId16" Type="http://schemas.openxmlformats.org/officeDocument/2006/relationships/control" Target="../activeX/activeX15.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control" Target="../activeX/activeX1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thinkchemistry.files.wordpress.com/2010/03/loss-of-electron-cartoon.jpg"/>
          <p:cNvPicPr>
            <a:picLocks noChangeAspect="1" noChangeArrowheads="1"/>
          </p:cNvPicPr>
          <p:nvPr/>
        </p:nvPicPr>
        <p:blipFill>
          <a:blip r:embed="rId2"/>
          <a:srcRect/>
          <a:stretch>
            <a:fillRect/>
          </a:stretch>
        </p:blipFill>
        <p:spPr bwMode="auto">
          <a:xfrm>
            <a:off x="3500430" y="928669"/>
            <a:ext cx="5643571" cy="5539701"/>
          </a:xfrm>
          <a:prstGeom prst="rect">
            <a:avLst/>
          </a:prstGeom>
          <a:noFill/>
        </p:spPr>
      </p:pic>
      <p:sp>
        <p:nvSpPr>
          <p:cNvPr id="2" name="Title 1"/>
          <p:cNvSpPr>
            <a:spLocks noGrp="1"/>
          </p:cNvSpPr>
          <p:nvPr>
            <p:ph type="ctrTitle"/>
          </p:nvPr>
        </p:nvSpPr>
        <p:spPr>
          <a:xfrm>
            <a:off x="0" y="0"/>
            <a:ext cx="7772400" cy="2428868"/>
          </a:xfrm>
        </p:spPr>
        <p:txBody>
          <a:bodyPr>
            <a:noAutofit/>
          </a:bodyPr>
          <a:lstStyle/>
          <a:p>
            <a:pPr algn="l"/>
            <a:r>
              <a:rPr lang="en-GB" sz="8000" dirty="0" smtClean="0">
                <a:latin typeface="Blackadder ITC" pitchFamily="82" charset="0"/>
              </a:rPr>
              <a:t>Ionic and metallic bonding!</a:t>
            </a:r>
            <a:endParaRPr lang="en-GB" sz="8000" dirty="0">
              <a:latin typeface="Blackadder ITC" pitchFamily="82" charset="0"/>
            </a:endParaRPr>
          </a:p>
        </p:txBody>
      </p:sp>
      <p:sp>
        <p:nvSpPr>
          <p:cNvPr id="4" name="Rectangle 3"/>
          <p:cNvSpPr/>
          <p:nvPr/>
        </p:nvSpPr>
        <p:spPr>
          <a:xfrm>
            <a:off x="4572000" y="6143644"/>
            <a:ext cx="4572000" cy="923330"/>
          </a:xfrm>
          <a:prstGeom prst="rect">
            <a:avLst/>
          </a:prstGeom>
        </p:spPr>
        <p:txBody>
          <a:bodyPr>
            <a:spAutoFit/>
          </a:bodyPr>
          <a:lstStyle/>
          <a:p>
            <a:r>
              <a:rPr lang="en-GB" dirty="0" smtClean="0">
                <a:hlinkClick r:id="rId3"/>
              </a:rPr>
              <a:t>http://www.bbc.co.uk/schools/gcsebitesize/science/add_aqa/atomic/ionicact.shtml</a:t>
            </a:r>
            <a:endParaRPr lang="en-GB" dirty="0" smtClean="0"/>
          </a:p>
          <a:p>
            <a:endParaRPr lang="en-GB" dirty="0"/>
          </a:p>
        </p:txBody>
      </p:sp>
      <p:sp>
        <p:nvSpPr>
          <p:cNvPr id="5" name="Rectangle 4"/>
          <p:cNvSpPr/>
          <p:nvPr/>
        </p:nvSpPr>
        <p:spPr>
          <a:xfrm>
            <a:off x="428596" y="5286388"/>
            <a:ext cx="2857520" cy="1200329"/>
          </a:xfrm>
          <a:prstGeom prst="rect">
            <a:avLst/>
          </a:prstGeom>
        </p:spPr>
        <p:txBody>
          <a:bodyPr wrap="square">
            <a:spAutoFit/>
          </a:bodyPr>
          <a:lstStyle/>
          <a:p>
            <a:r>
              <a:rPr lang="en-GB" sz="2400" dirty="0" smtClean="0">
                <a:latin typeface="Blackadder ITC" pitchFamily="82" charset="0"/>
              </a:rPr>
              <a:t>Just to let you no: </a:t>
            </a:r>
            <a:r>
              <a:rPr lang="en-GB" sz="2400" b="1" dirty="0" smtClean="0">
                <a:latin typeface="Blackadder ITC" pitchFamily="82" charset="0"/>
              </a:rPr>
              <a:t>Delocalised electrons </a:t>
            </a:r>
            <a:r>
              <a:rPr lang="en-GB" sz="2400" dirty="0" smtClean="0">
                <a:latin typeface="Blackadder ITC" pitchFamily="82" charset="0"/>
              </a:rPr>
              <a:t>are the same as free electrons</a:t>
            </a:r>
            <a:endParaRPr lang="en-GB" sz="2400" dirty="0">
              <a:latin typeface="Blackadder ITC"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a:srcRect l="10995" t="24375" r="39648" b="11875"/>
          <a:stretch>
            <a:fillRect/>
          </a:stretch>
        </p:blipFill>
        <p:spPr bwMode="auto">
          <a:xfrm>
            <a:off x="285720" y="285728"/>
            <a:ext cx="8141495" cy="6572272"/>
          </a:xfrm>
          <a:prstGeom prst="rect">
            <a:avLst/>
          </a:prstGeom>
          <a:noFill/>
          <a:ln w="9525">
            <a:noFill/>
            <a:miter lim="800000"/>
            <a:headEnd/>
            <a:tailEnd/>
          </a:ln>
          <a:effectLst/>
        </p:spPr>
      </p:pic>
      <p:sp>
        <p:nvSpPr>
          <p:cNvPr id="6" name="TextBox 5"/>
          <p:cNvSpPr txBox="1"/>
          <p:nvPr/>
        </p:nvSpPr>
        <p:spPr>
          <a:xfrm>
            <a:off x="1785918" y="0"/>
            <a:ext cx="5429288" cy="769441"/>
          </a:xfrm>
          <a:prstGeom prst="rect">
            <a:avLst/>
          </a:prstGeom>
          <a:noFill/>
        </p:spPr>
        <p:txBody>
          <a:bodyPr wrap="square" rtlCol="0">
            <a:spAutoFit/>
          </a:bodyPr>
          <a:lstStyle/>
          <a:p>
            <a:r>
              <a:rPr lang="en-GB" sz="4400" dirty="0" smtClean="0">
                <a:latin typeface="Blackadder ITC" pitchFamily="82" charset="0"/>
              </a:rPr>
              <a:t>Metallic bonding</a:t>
            </a:r>
            <a:endParaRPr lang="en-GB" sz="4400" dirty="0">
              <a:latin typeface="Blackadder ITC" pitchFamily="82" charset="0"/>
            </a:endParaRPr>
          </a:p>
        </p:txBody>
      </p:sp>
      <p:sp>
        <p:nvSpPr>
          <p:cNvPr id="7" name="TextBox 6"/>
          <p:cNvSpPr txBox="1"/>
          <p:nvPr/>
        </p:nvSpPr>
        <p:spPr>
          <a:xfrm>
            <a:off x="5072066" y="3214686"/>
            <a:ext cx="4071934" cy="1600438"/>
          </a:xfrm>
          <a:prstGeom prst="rect">
            <a:avLst/>
          </a:prstGeom>
          <a:noFill/>
        </p:spPr>
        <p:txBody>
          <a:bodyPr wrap="square" rtlCol="0">
            <a:spAutoFit/>
          </a:bodyPr>
          <a:lstStyle/>
          <a:p>
            <a:r>
              <a:rPr lang="en-GB" sz="1400" b="1" i="1" dirty="0" smtClean="0">
                <a:solidFill>
                  <a:srgbClr val="00B0F0"/>
                </a:solidFill>
                <a:latin typeface="Arial Narrow" pitchFamily="34" charset="0"/>
              </a:rPr>
              <a:t>Delocalised Electrons are those which were extra on an atom. They don’t have a specific job and just float around. For example, If you were to be put into a foreign country you would be lost and walking around. Whereas in your hometown, you know where to go and what to do. These make metals good conductors of heat and electricity because of their free electrons. </a:t>
            </a:r>
            <a:endParaRPr lang="en-GB" sz="1400" b="1" i="1" dirty="0">
              <a:solidFill>
                <a:srgbClr val="00B0F0"/>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285728"/>
            <a:ext cx="8786874" cy="4572032"/>
          </a:xfrm>
          <a:prstGeom prst="rect">
            <a:avLst/>
          </a:prstGeom>
          <a:noFill/>
        </p:spPr>
        <p:txBody>
          <a:bodyPr wrap="square" rtlCol="0">
            <a:spAutoFit/>
          </a:bodyPr>
          <a:lstStyle/>
          <a:p>
            <a:pPr>
              <a:buFont typeface="Arial" pitchFamily="34" charset="0"/>
              <a:buChar char="•"/>
            </a:pPr>
            <a:r>
              <a:rPr lang="en-GB" sz="2400" dirty="0" smtClean="0">
                <a:latin typeface="Blackadder ITC" pitchFamily="82" charset="0"/>
              </a:rPr>
              <a:t>The layers of atoms in metals are able to slide over each other. This means that metals can be bent or shaped. </a:t>
            </a:r>
          </a:p>
          <a:p>
            <a:endParaRPr lang="en-GB" sz="2400" dirty="0">
              <a:latin typeface="Blackadder ITC" pitchFamily="82" charset="0"/>
            </a:endParaRPr>
          </a:p>
          <a:p>
            <a:pPr>
              <a:buFont typeface="Arial" pitchFamily="34" charset="0"/>
              <a:buChar char="•"/>
            </a:pPr>
            <a:r>
              <a:rPr lang="en-GB" sz="2400" dirty="0" smtClean="0">
                <a:latin typeface="Blackadder ITC" pitchFamily="82" charset="0"/>
              </a:rPr>
              <a:t>Metals have a giant structure in which electrons in the highest energy level can be delocalised.</a:t>
            </a:r>
          </a:p>
          <a:p>
            <a:endParaRPr lang="en-GB" sz="2400" dirty="0">
              <a:latin typeface="Blackadder ITC" pitchFamily="82" charset="0"/>
            </a:endParaRPr>
          </a:p>
          <a:p>
            <a:pPr>
              <a:buFont typeface="Arial" pitchFamily="34" charset="0"/>
              <a:buChar char="•"/>
            </a:pPr>
            <a:r>
              <a:rPr lang="en-GB" sz="2400" dirty="0" smtClean="0">
                <a:latin typeface="Blackadder ITC" pitchFamily="82" charset="0"/>
              </a:rPr>
              <a:t>This produces a regular arrangement (lattice) of positive ions that are held together by electrons using electrostatic attraction.</a:t>
            </a:r>
          </a:p>
          <a:p>
            <a:endParaRPr lang="en-GB" sz="2400" dirty="0">
              <a:latin typeface="Blackadder ITC" pitchFamily="82" charset="0"/>
            </a:endParaRPr>
          </a:p>
          <a:p>
            <a:pPr>
              <a:buFont typeface="Arial" pitchFamily="34" charset="0"/>
              <a:buChar char="•"/>
            </a:pPr>
            <a:r>
              <a:rPr lang="en-GB" sz="2400" dirty="0" smtClean="0">
                <a:latin typeface="Blackadder ITC" pitchFamily="82" charset="0"/>
              </a:rPr>
              <a:t>These delocalised electrons can move around freely. This allows metals to conduct heat and electricity.</a:t>
            </a:r>
          </a:p>
          <a:p>
            <a:endParaRPr lang="en-GB" sz="2400" dirty="0">
              <a:latin typeface="Blackadder ITC"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40" y="214290"/>
            <a:ext cx="8229600" cy="1143000"/>
          </a:xfrm>
        </p:spPr>
        <p:txBody>
          <a:bodyPr/>
          <a:lstStyle/>
          <a:p>
            <a:r>
              <a:rPr lang="en-GB" dirty="0" smtClean="0"/>
              <a:t>quiz</a:t>
            </a:r>
            <a:endParaRPr lang="en-GB" dirty="0"/>
          </a:p>
        </p:txBody>
      </p:sp>
      <p:sp>
        <p:nvSpPr>
          <p:cNvPr id="1025" name="Rectangle 1"/>
          <p:cNvSpPr>
            <a:spLocks noChangeArrowheads="1"/>
          </p:cNvSpPr>
          <p:nvPr/>
        </p:nvSpPr>
        <p:spPr bwMode="auto">
          <a:xfrm>
            <a:off x="714348" y="357166"/>
            <a:ext cx="6917513" cy="6919835"/>
          </a:xfrm>
          <a:prstGeom prst="rect">
            <a:avLst/>
          </a:prstGeom>
          <a:noFill/>
          <a:ln w="9525">
            <a:noFill/>
            <a:miter lim="800000"/>
            <a:headEnd/>
            <a:tailEnd/>
          </a:ln>
          <a:effectLst/>
        </p:spPr>
        <p:txBody>
          <a:bodyPr vert="horz" wrap="square" lIns="0" tIns="25392" rIns="0" bIns="0" numCol="1" anchor="ctr" anchorCtr="0" compatLnSpc="1">
            <a:prstTxWarp prst="textNoShape">
              <a:avLst/>
            </a:prstTxWarp>
            <a:spAutoFit/>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1. Ions usually have: </a:t>
            </a:r>
          </a:p>
          <a:p>
            <a:pPr marL="457200" marR="0" lvl="1" indent="0" algn="l" defTabSz="914400" rtl="0" eaLnBrk="0" fontAlgn="ctr"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A full outer shell</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baseline="0" dirty="0" smtClean="0">
                <a:ln>
                  <a:noFill/>
                </a:ln>
                <a:solidFill>
                  <a:schemeClr val="tx1"/>
                </a:solidFill>
                <a:effectLst/>
                <a:latin typeface="Arial" pitchFamily="34" charset="0"/>
              </a:rPr>
              <a:t>The same number of electrons as protons</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baseline="0" dirty="0" smtClean="0">
                <a:ln>
                  <a:noFill/>
                </a:ln>
                <a:solidFill>
                  <a:schemeClr val="tx1"/>
                </a:solidFill>
                <a:effectLst/>
                <a:latin typeface="Arial" pitchFamily="34" charset="0"/>
              </a:rPr>
              <a:t>An odd number of electrons</a:t>
            </a:r>
            <a:br>
              <a:rPr kumimoji="0" lang="en-US" sz="1600" b="0" i="0" u="none" strike="noStrike" cap="none" normalizeH="0" baseline="0" dirty="0" smtClean="0">
                <a:ln>
                  <a:noFill/>
                </a:ln>
                <a:solidFill>
                  <a:schemeClr val="tx1"/>
                </a:solidFill>
                <a:effectLst/>
                <a:latin typeface="Arial" pitchFamily="34"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2. What is the formula of the ionic compound formed by Al</a:t>
            </a:r>
            <a:r>
              <a:rPr kumimoji="0" lang="en-US" sz="1600" b="1" i="0" u="none" strike="noStrike" cap="none" normalizeH="0" baseline="30000" dirty="0" smtClean="0">
                <a:ln>
                  <a:noFill/>
                </a:ln>
                <a:solidFill>
                  <a:schemeClr val="tx1"/>
                </a:solidFill>
                <a:effectLst/>
                <a:latin typeface="Arial" pitchFamily="34" charset="0"/>
              </a:rPr>
              <a:t>3+</a:t>
            </a:r>
            <a:r>
              <a:rPr kumimoji="0" lang="en-US" sz="1600" b="1" i="0" u="none" strike="noStrike" cap="none" normalizeH="0" baseline="0" dirty="0" smtClean="0">
                <a:ln>
                  <a:noFill/>
                </a:ln>
                <a:solidFill>
                  <a:schemeClr val="tx1"/>
                </a:solidFill>
                <a:effectLst/>
                <a:latin typeface="Arial" pitchFamily="34" charset="0"/>
              </a:rPr>
              <a:t> and O</a:t>
            </a:r>
            <a:r>
              <a:rPr kumimoji="0" lang="en-US" sz="1600" b="1" i="0" u="none" strike="noStrike" cap="none" normalizeH="0" baseline="30000" dirty="0" smtClean="0">
                <a:ln>
                  <a:noFill/>
                </a:ln>
                <a:solidFill>
                  <a:schemeClr val="tx1"/>
                </a:solidFill>
                <a:effectLst/>
                <a:latin typeface="Arial" pitchFamily="34" charset="0"/>
              </a:rPr>
              <a:t>2-</a:t>
            </a:r>
            <a:r>
              <a:rPr kumimoji="0" lang="en-US" sz="1600" b="1" i="0" u="none" strike="noStrike" cap="none" normalizeH="0" baseline="0" dirty="0" smtClean="0">
                <a:ln>
                  <a:noFill/>
                </a:ln>
                <a:solidFill>
                  <a:schemeClr val="tx1"/>
                </a:solidFill>
                <a:effectLst/>
                <a:latin typeface="Arial" pitchFamily="34" charset="0"/>
              </a:rPr>
              <a:t>? </a:t>
            </a:r>
          </a:p>
          <a:p>
            <a:pPr marL="457200" marR="0" lvl="1" indent="0" algn="l" defTabSz="914400" rtl="0" eaLnBrk="0" fontAlgn="ctr"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Al</a:t>
            </a:r>
            <a:r>
              <a:rPr kumimoji="0" lang="en-US" sz="1600" b="0" i="0" u="none" strike="noStrike" cap="none" normalizeH="0" baseline="-30000" dirty="0" smtClean="0">
                <a:ln>
                  <a:noFill/>
                </a:ln>
                <a:solidFill>
                  <a:schemeClr val="tx1"/>
                </a:solidFill>
                <a:effectLst/>
                <a:latin typeface="Arial" pitchFamily="34" charset="0"/>
              </a:rPr>
              <a:t>3</a:t>
            </a:r>
            <a:r>
              <a:rPr kumimoji="0" lang="en-US" sz="1600" b="0" i="0" u="none" strike="noStrike" cap="none" normalizeH="0" baseline="0" dirty="0" smtClean="0">
                <a:ln>
                  <a:noFill/>
                </a:ln>
                <a:solidFill>
                  <a:schemeClr val="tx1"/>
                </a:solidFill>
                <a:effectLst/>
                <a:latin typeface="Arial" pitchFamily="34" charset="0"/>
              </a:rPr>
              <a:t>O</a:t>
            </a:r>
            <a:r>
              <a:rPr kumimoji="0" lang="en-US" sz="1600" b="0" i="0" u="none" strike="noStrike" cap="none" normalizeH="0" baseline="-30000" dirty="0" smtClean="0">
                <a:ln>
                  <a:noFill/>
                </a:ln>
                <a:solidFill>
                  <a:schemeClr val="tx1"/>
                </a:solidFill>
                <a:effectLst/>
                <a:latin typeface="Arial" pitchFamily="34" charset="0"/>
              </a:rPr>
              <a:t>2</a:t>
            </a: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baseline="0" dirty="0" smtClean="0">
                <a:ln>
                  <a:noFill/>
                </a:ln>
                <a:solidFill>
                  <a:schemeClr val="tx1"/>
                </a:solidFill>
                <a:effectLst/>
                <a:latin typeface="Arial" pitchFamily="34" charset="0"/>
              </a:rPr>
              <a:t>Al</a:t>
            </a:r>
            <a:r>
              <a:rPr kumimoji="0" lang="en-US" sz="1600" b="0" i="0" u="none" strike="noStrike" cap="none" normalizeH="0" baseline="-30000" dirty="0" smtClean="0">
                <a:ln>
                  <a:noFill/>
                </a:ln>
                <a:solidFill>
                  <a:schemeClr val="tx1"/>
                </a:solidFill>
                <a:effectLst/>
                <a:latin typeface="Arial" pitchFamily="34" charset="0"/>
              </a:rPr>
              <a:t>2</a:t>
            </a:r>
            <a:r>
              <a:rPr kumimoji="0" lang="en-US" sz="1600" b="0" i="0" u="none" strike="noStrike" cap="none" normalizeH="0" baseline="0" dirty="0" smtClean="0">
                <a:ln>
                  <a:noFill/>
                </a:ln>
                <a:solidFill>
                  <a:schemeClr val="tx1"/>
                </a:solidFill>
                <a:effectLst/>
                <a:latin typeface="Arial" pitchFamily="34" charset="0"/>
              </a:rPr>
              <a:t>O</a:t>
            </a:r>
            <a:r>
              <a:rPr kumimoji="0" lang="en-US" sz="1600" b="0" i="0" u="none" strike="noStrike" cap="none" normalizeH="0" baseline="-30000" dirty="0" smtClean="0">
                <a:ln>
                  <a:noFill/>
                </a:ln>
                <a:solidFill>
                  <a:schemeClr val="tx1"/>
                </a:solidFill>
                <a:effectLst/>
                <a:latin typeface="Arial" pitchFamily="34" charset="0"/>
              </a:rPr>
              <a:t>3</a:t>
            </a: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baseline="0" dirty="0" smtClean="0">
                <a:ln>
                  <a:noFill/>
                </a:ln>
                <a:solidFill>
                  <a:schemeClr val="tx1"/>
                </a:solidFill>
                <a:effectLst/>
                <a:latin typeface="Arial" pitchFamily="34" charset="0"/>
              </a:rPr>
              <a:t>AlO</a:t>
            </a:r>
            <a:br>
              <a:rPr kumimoji="0" lang="en-US" sz="1600" b="0" i="0" u="none" strike="noStrike" cap="none" normalizeH="0" baseline="0" dirty="0" smtClean="0">
                <a:ln>
                  <a:noFill/>
                </a:ln>
                <a:solidFill>
                  <a:schemeClr val="tx1"/>
                </a:solidFill>
                <a:effectLst/>
                <a:latin typeface="Arial" pitchFamily="34"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3. Magnesium chloride has the formula MgCl</a:t>
            </a:r>
            <a:r>
              <a:rPr kumimoji="0" lang="en-US" sz="1600" b="1" i="0" u="none" strike="noStrike" cap="none" normalizeH="0" baseline="-30000" dirty="0" smtClean="0">
                <a:ln>
                  <a:noFill/>
                </a:ln>
                <a:solidFill>
                  <a:schemeClr val="tx1"/>
                </a:solidFill>
                <a:effectLst/>
                <a:latin typeface="Arial" pitchFamily="34" charset="0"/>
              </a:rPr>
              <a:t>2</a:t>
            </a:r>
            <a:r>
              <a:rPr kumimoji="0" lang="en-US" sz="1600" b="1" i="0" u="none" strike="noStrike" cap="none" normalizeH="0" baseline="0" dirty="0" smtClean="0">
                <a:ln>
                  <a:noFill/>
                </a:ln>
                <a:solidFill>
                  <a:schemeClr val="tx1"/>
                </a:solidFill>
                <a:effectLst/>
                <a:latin typeface="Arial" pitchFamily="34" charset="0"/>
              </a:rPr>
              <a:t>. What are the ions in magnesium chloride? </a:t>
            </a:r>
          </a:p>
          <a:p>
            <a:pPr marL="457200" marR="0" lvl="1" indent="0" algn="l" defTabSz="914400" rtl="0" eaLnBrk="0" fontAlgn="ctr"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Mg</a:t>
            </a:r>
            <a:r>
              <a:rPr kumimoji="0" lang="en-US" sz="1600" b="0" i="0" u="none" strike="noStrike" cap="none" normalizeH="0" baseline="30000" dirty="0" smtClean="0">
                <a:ln>
                  <a:noFill/>
                </a:ln>
                <a:solidFill>
                  <a:schemeClr val="tx1"/>
                </a:solidFill>
                <a:effectLst/>
                <a:latin typeface="Arial" pitchFamily="34" charset="0"/>
              </a:rPr>
              <a:t>2+</a:t>
            </a:r>
            <a:r>
              <a:rPr kumimoji="0" lang="en-US" sz="1600" b="0" i="0" u="none" strike="noStrike" cap="none" normalizeH="0" baseline="0" dirty="0" smtClean="0">
                <a:ln>
                  <a:noFill/>
                </a:ln>
                <a:solidFill>
                  <a:schemeClr val="tx1"/>
                </a:solidFill>
                <a:effectLst/>
                <a:latin typeface="Arial" pitchFamily="34" charset="0"/>
              </a:rPr>
              <a:t> and Cl</a:t>
            </a:r>
            <a:r>
              <a:rPr kumimoji="0" lang="en-US" sz="1600" b="0" i="0" u="none" strike="noStrike" cap="none" normalizeH="0" baseline="30000" dirty="0" smtClean="0">
                <a:ln>
                  <a:noFill/>
                </a:ln>
                <a:solidFill>
                  <a:schemeClr val="tx1"/>
                </a:solidFill>
                <a:effectLst/>
                <a:latin typeface="Arial" pitchFamily="34" charset="0"/>
              </a:rPr>
              <a:t>-</a:t>
            </a: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baseline="0" dirty="0" smtClean="0">
                <a:ln>
                  <a:noFill/>
                </a:ln>
                <a:solidFill>
                  <a:schemeClr val="tx1"/>
                </a:solidFill>
                <a:effectLst/>
                <a:latin typeface="Arial" pitchFamily="34" charset="0"/>
              </a:rPr>
              <a:t>Mg</a:t>
            </a:r>
            <a:r>
              <a:rPr kumimoji="0" lang="en-US" sz="1600" b="0" i="0" u="none" strike="noStrike" cap="none" normalizeH="0" baseline="30000" dirty="0" smtClean="0">
                <a:ln>
                  <a:noFill/>
                </a:ln>
                <a:solidFill>
                  <a:schemeClr val="tx1"/>
                </a:solidFill>
                <a:effectLst/>
                <a:latin typeface="Arial" pitchFamily="34" charset="0"/>
              </a:rPr>
              <a:t>+</a:t>
            </a:r>
            <a:r>
              <a:rPr kumimoji="0" lang="en-US" sz="1600" b="0" i="0" u="none" strike="noStrike" cap="none" normalizeH="0" baseline="0" dirty="0" smtClean="0">
                <a:ln>
                  <a:noFill/>
                </a:ln>
                <a:solidFill>
                  <a:schemeClr val="tx1"/>
                </a:solidFill>
                <a:effectLst/>
                <a:latin typeface="Arial" pitchFamily="34" charset="0"/>
              </a:rPr>
              <a:t> and Cl</a:t>
            </a:r>
            <a:r>
              <a:rPr kumimoji="0" lang="en-US" sz="1600" b="0" i="0" u="none" strike="noStrike" cap="none" normalizeH="0" baseline="30000" dirty="0" smtClean="0">
                <a:ln>
                  <a:noFill/>
                </a:ln>
                <a:solidFill>
                  <a:schemeClr val="tx1"/>
                </a:solidFill>
                <a:effectLst/>
                <a:latin typeface="Arial" pitchFamily="34" charset="0"/>
              </a:rPr>
              <a:t>2-</a:t>
            </a: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baseline="0" dirty="0" smtClean="0">
                <a:ln>
                  <a:noFill/>
                </a:ln>
                <a:solidFill>
                  <a:schemeClr val="tx1"/>
                </a:solidFill>
                <a:effectLst/>
                <a:latin typeface="Arial" pitchFamily="34" charset="0"/>
              </a:rPr>
              <a:t>Mg</a:t>
            </a:r>
            <a:r>
              <a:rPr kumimoji="0" lang="en-US" sz="1600" b="0" i="0" u="none" strike="noStrike" cap="none" normalizeH="0" baseline="30000" dirty="0" smtClean="0">
                <a:ln>
                  <a:noFill/>
                </a:ln>
                <a:solidFill>
                  <a:schemeClr val="tx1"/>
                </a:solidFill>
                <a:effectLst/>
                <a:latin typeface="Arial" pitchFamily="34" charset="0"/>
              </a:rPr>
              <a:t>2-</a:t>
            </a:r>
            <a:r>
              <a:rPr kumimoji="0" lang="en-US" sz="1600" b="0" i="0" u="none" strike="noStrike" cap="none" normalizeH="0" baseline="0" dirty="0" smtClean="0">
                <a:ln>
                  <a:noFill/>
                </a:ln>
                <a:solidFill>
                  <a:schemeClr val="tx1"/>
                </a:solidFill>
                <a:effectLst/>
                <a:latin typeface="Arial" pitchFamily="34" charset="0"/>
              </a:rPr>
              <a:t> and Cl</a:t>
            </a:r>
            <a:r>
              <a:rPr kumimoji="0" lang="en-US" sz="1600" b="0" i="0" u="none" strike="noStrike" cap="none" normalizeH="0" baseline="30000" dirty="0" smtClean="0">
                <a:ln>
                  <a:noFill/>
                </a:ln>
                <a:solidFill>
                  <a:schemeClr val="tx1"/>
                </a:solidFill>
                <a:effectLst/>
                <a:latin typeface="Arial" pitchFamily="34" charset="0"/>
              </a:rPr>
              <a:t>+</a:t>
            </a: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lang="en-US" sz="1600" b="1" dirty="0" smtClean="0">
                <a:latin typeface="Arial" pitchFamily="34" charset="0"/>
              </a:rPr>
              <a:t>4.Ionic compounds </a:t>
            </a:r>
            <a:r>
              <a:rPr kumimoji="0" lang="en-US" sz="1600" b="1" i="0" u="none" strike="noStrike" cap="none" normalizeH="0" baseline="0" dirty="0" smtClean="0">
                <a:ln>
                  <a:noFill/>
                </a:ln>
                <a:solidFill>
                  <a:schemeClr val="tx1"/>
                </a:solidFill>
                <a:effectLst/>
                <a:latin typeface="Arial" pitchFamily="34" charset="0"/>
              </a:rPr>
              <a:t>are held together by: </a:t>
            </a:r>
          </a:p>
          <a:p>
            <a:pPr marL="457200" marR="0" lvl="1" indent="0" algn="l" defTabSz="914400" rtl="0" eaLnBrk="0" fontAlgn="ctr"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Electrostatic attraction between similarly charged ions</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baseline="0" dirty="0" smtClean="0">
                <a:ln>
                  <a:noFill/>
                </a:ln>
                <a:solidFill>
                  <a:schemeClr val="tx1"/>
                </a:solidFill>
                <a:effectLst/>
                <a:latin typeface="Arial" pitchFamily="34" charset="0"/>
              </a:rPr>
              <a:t>Gravitational attraction between oppositely charged ions</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baseline="0" dirty="0" smtClean="0">
                <a:ln>
                  <a:noFill/>
                </a:ln>
                <a:solidFill>
                  <a:schemeClr val="tx1"/>
                </a:solidFill>
                <a:effectLst/>
                <a:latin typeface="Arial" pitchFamily="34" charset="0"/>
              </a:rPr>
              <a:t>Electrostatic attraction between oppositely charged ions</a:t>
            </a:r>
            <a:br>
              <a:rPr kumimoji="0" lang="en-US" sz="1600" b="0" i="0" u="none" strike="noStrike" cap="none" normalizeH="0" baseline="0" dirty="0" smtClean="0">
                <a:ln>
                  <a:noFill/>
                </a:ln>
                <a:solidFill>
                  <a:schemeClr val="tx1"/>
                </a:solidFill>
                <a:effectLst/>
                <a:latin typeface="Arial" pitchFamily="34"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5. Why do solid ionic compounds NOT conduct electricity? </a:t>
            </a:r>
          </a:p>
          <a:p>
            <a:pPr marL="457200" marR="0" lvl="1" indent="0" algn="l" defTabSz="914400" rtl="0" eaLnBrk="0" fontAlgn="ctr"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There are no charged particles involved</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baseline="0" dirty="0" smtClean="0">
                <a:ln>
                  <a:noFill/>
                </a:ln>
                <a:solidFill>
                  <a:schemeClr val="tx1"/>
                </a:solidFill>
                <a:effectLst/>
                <a:latin typeface="Arial" pitchFamily="34" charset="0"/>
              </a:rPr>
              <a:t>There are no electrons in ionic compounds</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baseline="0" dirty="0" smtClean="0">
                <a:ln>
                  <a:noFill/>
                </a:ln>
                <a:solidFill>
                  <a:schemeClr val="tx1"/>
                </a:solidFill>
                <a:effectLst/>
                <a:latin typeface="Arial" pitchFamily="34" charset="0"/>
              </a:rPr>
              <a:t>The ions in a solid cannot move</a:t>
            </a:r>
            <a:br>
              <a:rPr kumimoji="0" lang="en-US" sz="1600" b="0" i="0" u="none" strike="noStrike" cap="none" normalizeH="0" baseline="0" dirty="0" smtClean="0">
                <a:ln>
                  <a:noFill/>
                </a:ln>
                <a:solidFill>
                  <a:schemeClr val="tx1"/>
                </a:solidFill>
                <a:effectLst/>
                <a:latin typeface="Arial" pitchFamily="34"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5" name="Flowchart: Connector 4"/>
          <p:cNvSpPr/>
          <p:nvPr/>
        </p:nvSpPr>
        <p:spPr>
          <a:xfrm>
            <a:off x="1000100" y="78579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Flowchart: Connector 5"/>
          <p:cNvSpPr/>
          <p:nvPr/>
        </p:nvSpPr>
        <p:spPr>
          <a:xfrm>
            <a:off x="1000100" y="1071546"/>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Flowchart: Connector 6"/>
          <p:cNvSpPr/>
          <p:nvPr/>
        </p:nvSpPr>
        <p:spPr>
          <a:xfrm>
            <a:off x="1000100" y="128586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Flowchart: Connector 8"/>
          <p:cNvSpPr/>
          <p:nvPr/>
        </p:nvSpPr>
        <p:spPr>
          <a:xfrm>
            <a:off x="928662" y="400050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Flowchart: Connector 10"/>
          <p:cNvSpPr/>
          <p:nvPr/>
        </p:nvSpPr>
        <p:spPr>
          <a:xfrm>
            <a:off x="928662" y="378619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Flowchart: Connector 11"/>
          <p:cNvSpPr/>
          <p:nvPr/>
        </p:nvSpPr>
        <p:spPr>
          <a:xfrm>
            <a:off x="928662" y="3500438"/>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Flowchart: Connector 12"/>
          <p:cNvSpPr/>
          <p:nvPr/>
        </p:nvSpPr>
        <p:spPr>
          <a:xfrm>
            <a:off x="928662" y="257174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Flowchart: Connector 13"/>
          <p:cNvSpPr/>
          <p:nvPr/>
        </p:nvSpPr>
        <p:spPr>
          <a:xfrm>
            <a:off x="928662" y="2285992"/>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Flowchart: Connector 14"/>
          <p:cNvSpPr/>
          <p:nvPr/>
        </p:nvSpPr>
        <p:spPr>
          <a:xfrm>
            <a:off x="928662" y="200024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Flowchart: Connector 15"/>
          <p:cNvSpPr/>
          <p:nvPr/>
        </p:nvSpPr>
        <p:spPr>
          <a:xfrm>
            <a:off x="928662" y="471488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Flowchart: Connector 16"/>
          <p:cNvSpPr/>
          <p:nvPr/>
        </p:nvSpPr>
        <p:spPr>
          <a:xfrm>
            <a:off x="928662" y="5000636"/>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Flowchart: Connector 17"/>
          <p:cNvSpPr/>
          <p:nvPr/>
        </p:nvSpPr>
        <p:spPr>
          <a:xfrm>
            <a:off x="928662" y="521495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Flowchart: Connector 18"/>
          <p:cNvSpPr/>
          <p:nvPr/>
        </p:nvSpPr>
        <p:spPr>
          <a:xfrm>
            <a:off x="928662" y="592933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Flowchart: Connector 19"/>
          <p:cNvSpPr/>
          <p:nvPr/>
        </p:nvSpPr>
        <p:spPr>
          <a:xfrm>
            <a:off x="928662" y="6215082"/>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Flowchart: Connector 20"/>
          <p:cNvSpPr/>
          <p:nvPr/>
        </p:nvSpPr>
        <p:spPr>
          <a:xfrm>
            <a:off x="928662" y="6429396"/>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Box 21"/>
          <p:cNvSpPr txBox="1"/>
          <p:nvPr/>
        </p:nvSpPr>
        <p:spPr>
          <a:xfrm>
            <a:off x="1928794" y="1428736"/>
            <a:ext cx="4286280" cy="338554"/>
          </a:xfrm>
          <a:prstGeom prst="rect">
            <a:avLst/>
          </a:prstGeom>
          <a:noFill/>
        </p:spPr>
        <p:txBody>
          <a:bodyPr wrap="square" rtlCol="0">
            <a:spAutoFit/>
          </a:bodyPr>
          <a:lstStyle/>
          <a:p>
            <a:r>
              <a:rPr lang="en-GB" sz="1600" i="1" dirty="0">
                <a:solidFill>
                  <a:srgbClr val="FF0000"/>
                </a:solidFill>
              </a:rPr>
              <a:t>Ions usually have </a:t>
            </a:r>
            <a:r>
              <a:rPr lang="en-GB" sz="1600" b="1" i="1" dirty="0">
                <a:solidFill>
                  <a:srgbClr val="FF0000"/>
                </a:solidFill>
              </a:rPr>
              <a:t>a full outer shell</a:t>
            </a:r>
            <a:r>
              <a:rPr lang="en-GB" sz="1600" i="1" dirty="0">
                <a:solidFill>
                  <a:srgbClr val="FF0000"/>
                </a:solidFill>
              </a:rPr>
              <a:t>.</a:t>
            </a:r>
          </a:p>
        </p:txBody>
      </p:sp>
      <p:sp>
        <p:nvSpPr>
          <p:cNvPr id="23" name="TextBox 22"/>
          <p:cNvSpPr txBox="1"/>
          <p:nvPr/>
        </p:nvSpPr>
        <p:spPr>
          <a:xfrm>
            <a:off x="1928794" y="2428868"/>
            <a:ext cx="6572296" cy="338554"/>
          </a:xfrm>
          <a:prstGeom prst="rect">
            <a:avLst/>
          </a:prstGeom>
          <a:noFill/>
        </p:spPr>
        <p:txBody>
          <a:bodyPr wrap="square" rtlCol="0">
            <a:spAutoFit/>
          </a:bodyPr>
          <a:lstStyle/>
          <a:p>
            <a:r>
              <a:rPr lang="en-GB" sz="1600" i="1" dirty="0">
                <a:solidFill>
                  <a:srgbClr val="FF0000"/>
                </a:solidFill>
              </a:rPr>
              <a:t>The formula of the ionic compound formed by Al</a:t>
            </a:r>
            <a:r>
              <a:rPr lang="en-GB" sz="1600" i="1" baseline="30000" dirty="0">
                <a:solidFill>
                  <a:srgbClr val="FF0000"/>
                </a:solidFill>
              </a:rPr>
              <a:t>3+</a:t>
            </a:r>
            <a:r>
              <a:rPr lang="en-GB" sz="1600" i="1" dirty="0">
                <a:solidFill>
                  <a:srgbClr val="FF0000"/>
                </a:solidFill>
              </a:rPr>
              <a:t> and O</a:t>
            </a:r>
            <a:r>
              <a:rPr lang="en-GB" sz="1600" i="1" baseline="30000" dirty="0">
                <a:solidFill>
                  <a:srgbClr val="FF0000"/>
                </a:solidFill>
              </a:rPr>
              <a:t>2-</a:t>
            </a:r>
            <a:r>
              <a:rPr lang="en-GB" sz="1600" i="1" dirty="0">
                <a:solidFill>
                  <a:srgbClr val="FF0000"/>
                </a:solidFill>
              </a:rPr>
              <a:t> is </a:t>
            </a:r>
            <a:r>
              <a:rPr lang="en-GB" sz="1600" b="1" i="1" dirty="0">
                <a:solidFill>
                  <a:srgbClr val="FF0000"/>
                </a:solidFill>
              </a:rPr>
              <a:t>Al</a:t>
            </a:r>
            <a:r>
              <a:rPr lang="en-GB" sz="1600" b="1" i="1" baseline="-25000" dirty="0">
                <a:solidFill>
                  <a:srgbClr val="FF0000"/>
                </a:solidFill>
              </a:rPr>
              <a:t>2</a:t>
            </a:r>
            <a:r>
              <a:rPr lang="en-GB" sz="1600" b="1" i="1" dirty="0">
                <a:solidFill>
                  <a:srgbClr val="FF0000"/>
                </a:solidFill>
              </a:rPr>
              <a:t>O</a:t>
            </a:r>
            <a:r>
              <a:rPr lang="en-GB" sz="1600" b="1" i="1" baseline="-25000" dirty="0">
                <a:solidFill>
                  <a:srgbClr val="FF0000"/>
                </a:solidFill>
              </a:rPr>
              <a:t>3</a:t>
            </a:r>
            <a:r>
              <a:rPr lang="en-GB" sz="1600" i="1" dirty="0">
                <a:solidFill>
                  <a:srgbClr val="FF0000"/>
                </a:solidFill>
              </a:rPr>
              <a:t>.</a:t>
            </a:r>
          </a:p>
        </p:txBody>
      </p:sp>
      <p:sp>
        <p:nvSpPr>
          <p:cNvPr id="24" name="TextBox 23"/>
          <p:cNvSpPr txBox="1"/>
          <p:nvPr/>
        </p:nvSpPr>
        <p:spPr>
          <a:xfrm>
            <a:off x="2357422" y="3929066"/>
            <a:ext cx="6572296" cy="338554"/>
          </a:xfrm>
          <a:prstGeom prst="rect">
            <a:avLst/>
          </a:prstGeom>
          <a:noFill/>
        </p:spPr>
        <p:txBody>
          <a:bodyPr wrap="square" rtlCol="0">
            <a:spAutoFit/>
          </a:bodyPr>
          <a:lstStyle/>
          <a:p>
            <a:r>
              <a:rPr lang="en-GB" sz="1600" i="1" dirty="0">
                <a:solidFill>
                  <a:srgbClr val="FF0000"/>
                </a:solidFill>
              </a:rPr>
              <a:t>The ions in magnesium chloride are </a:t>
            </a:r>
            <a:r>
              <a:rPr lang="en-GB" sz="1600" b="1" i="1" dirty="0">
                <a:solidFill>
                  <a:srgbClr val="FF0000"/>
                </a:solidFill>
              </a:rPr>
              <a:t>Mg</a:t>
            </a:r>
            <a:r>
              <a:rPr lang="en-GB" sz="1600" b="1" i="1" baseline="30000" dirty="0">
                <a:solidFill>
                  <a:srgbClr val="FF0000"/>
                </a:solidFill>
              </a:rPr>
              <a:t>2+</a:t>
            </a:r>
            <a:r>
              <a:rPr lang="en-GB" sz="1600" b="1" i="1" dirty="0">
                <a:solidFill>
                  <a:srgbClr val="FF0000"/>
                </a:solidFill>
              </a:rPr>
              <a:t> and </a:t>
            </a:r>
            <a:r>
              <a:rPr lang="en-GB" sz="1600" b="1" i="1" dirty="0" smtClean="0">
                <a:solidFill>
                  <a:srgbClr val="FF0000"/>
                </a:solidFill>
              </a:rPr>
              <a:t>Cl</a:t>
            </a:r>
            <a:r>
              <a:rPr lang="en-GB" sz="1600" b="1" i="1" baseline="30000" dirty="0">
                <a:solidFill>
                  <a:srgbClr val="FF0000"/>
                </a:solidFill>
              </a:rPr>
              <a:t>-</a:t>
            </a:r>
            <a:endParaRPr lang="en-GB" sz="1600" i="1" dirty="0">
              <a:solidFill>
                <a:srgbClr val="FF0000"/>
              </a:solidFill>
            </a:endParaRPr>
          </a:p>
        </p:txBody>
      </p:sp>
      <p:sp>
        <p:nvSpPr>
          <p:cNvPr id="25" name="TextBox 24"/>
          <p:cNvSpPr txBox="1"/>
          <p:nvPr/>
        </p:nvSpPr>
        <p:spPr>
          <a:xfrm>
            <a:off x="785786" y="5357827"/>
            <a:ext cx="8215370" cy="338554"/>
          </a:xfrm>
          <a:prstGeom prst="rect">
            <a:avLst/>
          </a:prstGeom>
          <a:noFill/>
        </p:spPr>
        <p:txBody>
          <a:bodyPr wrap="square" rtlCol="0">
            <a:spAutoFit/>
          </a:bodyPr>
          <a:lstStyle/>
          <a:p>
            <a:r>
              <a:rPr lang="en-GB" sz="1600" i="1" dirty="0">
                <a:solidFill>
                  <a:srgbClr val="FF0000"/>
                </a:solidFill>
              </a:rPr>
              <a:t>Ionic compounds are held together by </a:t>
            </a:r>
            <a:r>
              <a:rPr lang="en-GB" sz="1600" b="1" i="1" dirty="0">
                <a:solidFill>
                  <a:srgbClr val="FF0000"/>
                </a:solidFill>
              </a:rPr>
              <a:t>electrostatic attraction between oppositely charged ions</a:t>
            </a:r>
            <a:r>
              <a:rPr lang="en-GB" sz="1600" i="1" dirty="0">
                <a:solidFill>
                  <a:srgbClr val="FF0000"/>
                </a:solidFill>
              </a:rPr>
              <a:t>.</a:t>
            </a:r>
          </a:p>
        </p:txBody>
      </p:sp>
      <p:sp>
        <p:nvSpPr>
          <p:cNvPr id="26" name="TextBox 25"/>
          <p:cNvSpPr txBox="1"/>
          <p:nvPr/>
        </p:nvSpPr>
        <p:spPr>
          <a:xfrm>
            <a:off x="928630" y="6519446"/>
            <a:ext cx="8215370" cy="338554"/>
          </a:xfrm>
          <a:prstGeom prst="rect">
            <a:avLst/>
          </a:prstGeom>
          <a:noFill/>
        </p:spPr>
        <p:txBody>
          <a:bodyPr wrap="square" rtlCol="0">
            <a:spAutoFit/>
          </a:bodyPr>
          <a:lstStyle/>
          <a:p>
            <a:r>
              <a:rPr lang="en-GB" sz="1600" i="1" dirty="0">
                <a:solidFill>
                  <a:srgbClr val="FF0000"/>
                </a:solidFill>
              </a:rPr>
              <a:t>Solid ionic compounds do NOT conduct electricity because </a:t>
            </a:r>
            <a:r>
              <a:rPr lang="en-GB" sz="1600" b="1" i="1" dirty="0">
                <a:solidFill>
                  <a:srgbClr val="FF0000"/>
                </a:solidFill>
              </a:rPr>
              <a:t>the ions in a solid cannot move</a:t>
            </a:r>
            <a:endParaRPr lang="en-GB" sz="1600" i="1" dirty="0">
              <a:solidFill>
                <a:srgbClr val="FF0000"/>
              </a:solidFill>
            </a:endParaRPr>
          </a:p>
        </p:txBody>
      </p:sp>
    </p:spTree>
    <p:controls>
      <p:control spid="1026" name="DefaultOcx" r:id="rId2" imgW="257040" imgH="304920"/>
      <p:control spid="1027" name="HTMLOption1" r:id="rId3" imgW="257040" imgH="304920"/>
      <p:control spid="1028" name="HTMLOption2" r:id="rId4" imgW="257040" imgH="304920"/>
      <p:control spid="1029" name="HTMLOption3" r:id="rId5" imgW="257040" imgH="304920"/>
      <p:control spid="1030" name="HTMLOption4" r:id="rId6" imgW="257040" imgH="304920"/>
      <p:control spid="1031" name="HTMLOption5" r:id="rId7" imgW="257040" imgH="304920"/>
      <p:control spid="1032" name="HTMLOption6" r:id="rId8" imgW="257040" imgH="304920"/>
      <p:control spid="1033" name="HTMLOption7" r:id="rId9" imgW="257040" imgH="304920"/>
      <p:control spid="1034" name="HTMLOption8" r:id="rId10" imgW="257040" imgH="304920"/>
      <p:control spid="1035" name="HTMLOption9" r:id="rId11" imgW="257040" imgH="304920"/>
      <p:control spid="1036" name="HTMLOption10" r:id="rId12" imgW="257040" imgH="304920"/>
      <p:control spid="1037" name="HTMLOption11" r:id="rId13" imgW="257040" imgH="304920"/>
      <p:control spid="1038" name="HTMLOption12" r:id="rId14" imgW="257040" imgH="304920"/>
      <p:control spid="1039" name="HTMLOption13" r:id="rId15" imgW="257040" imgH="304920"/>
      <p:control spid="1040" name="HTMLOption14" r:id="rId16" imgW="257040" imgH="304920"/>
    </p:controls>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1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horizontal)">
                                      <p:cBhvr>
                                        <p:cTn id="12" dur="1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checkerboard(across)">
                                      <p:cBhvr>
                                        <p:cTn id="17" dur="10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1000" fill="hold"/>
                                        <p:tgtEl>
                                          <p:spTgt spid="25"/>
                                        </p:tgtEl>
                                        <p:attrNameLst>
                                          <p:attrName>ppt_x</p:attrName>
                                        </p:attrNameLst>
                                      </p:cBhvr>
                                      <p:tavLst>
                                        <p:tav tm="0">
                                          <p:val>
                                            <p:strVal val="#ppt_x"/>
                                          </p:val>
                                        </p:tav>
                                        <p:tav tm="100000">
                                          <p:val>
                                            <p:strVal val="#ppt_x"/>
                                          </p:val>
                                        </p:tav>
                                      </p:tavLst>
                                    </p:anim>
                                    <p:anim calcmode="lin" valueType="num">
                                      <p:cBhvr additive="base">
                                        <p:cTn id="23" dur="10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blinds(horizontal)">
                                      <p:cBhvr>
                                        <p:cTn id="2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214"/>
            <a:ext cx="8229600" cy="7215214"/>
          </a:xfrm>
          <a:solidFill>
            <a:srgbClr val="FFC000"/>
          </a:solidFill>
        </p:spPr>
        <p:txBody>
          <a:bodyPr>
            <a:normAutofit fontScale="90000"/>
          </a:bodyPr>
          <a:lstStyle/>
          <a:p>
            <a:r>
              <a:rPr lang="en-GB" dirty="0" smtClean="0">
                <a:latin typeface="Algerian" pitchFamily="82" charset="0"/>
              </a:rPr>
              <a:t>Thank you  for watching</a:t>
            </a:r>
            <a:br>
              <a:rPr lang="en-GB" dirty="0" smtClean="0">
                <a:latin typeface="Algerian" pitchFamily="82" charset="0"/>
              </a:rPr>
            </a:br>
            <a:r>
              <a:rPr lang="en-GB" dirty="0" smtClean="0">
                <a:latin typeface="Algerian" pitchFamily="82" charset="0"/>
              </a:rPr>
              <a:t/>
            </a:r>
            <a:br>
              <a:rPr lang="en-GB" dirty="0" smtClean="0">
                <a:latin typeface="Algerian" pitchFamily="82" charset="0"/>
              </a:rPr>
            </a:br>
            <a:r>
              <a:rPr lang="en-GB" dirty="0" smtClean="0">
                <a:latin typeface="Algerian" pitchFamily="82" charset="0"/>
              </a:rPr>
              <a:t/>
            </a:r>
            <a:br>
              <a:rPr lang="en-GB" dirty="0" smtClean="0">
                <a:latin typeface="Algerian" pitchFamily="82" charset="0"/>
              </a:rPr>
            </a:br>
            <a:r>
              <a:rPr lang="en-GB" dirty="0" smtClean="0">
                <a:latin typeface="Algerian" pitchFamily="82" charset="0"/>
              </a:rPr>
              <a:t>by </a:t>
            </a:r>
            <a:br>
              <a:rPr lang="en-GB" dirty="0" smtClean="0">
                <a:latin typeface="Algerian" pitchFamily="82" charset="0"/>
              </a:rPr>
            </a:br>
            <a:r>
              <a:rPr lang="en-GB" dirty="0" smtClean="0">
                <a:latin typeface="Algerian" pitchFamily="82" charset="0"/>
              </a:rPr>
              <a:t/>
            </a:r>
            <a:br>
              <a:rPr lang="en-GB" dirty="0" smtClean="0">
                <a:latin typeface="Algerian" pitchFamily="82" charset="0"/>
              </a:rPr>
            </a:br>
            <a:r>
              <a:rPr lang="en-GB" dirty="0" smtClean="0">
                <a:latin typeface="Algerian" pitchFamily="82" charset="0"/>
              </a:rPr>
              <a:t>Lauren Whiting </a:t>
            </a:r>
            <a:br>
              <a:rPr lang="en-GB" dirty="0" smtClean="0">
                <a:latin typeface="Algerian" pitchFamily="82" charset="0"/>
              </a:rPr>
            </a:br>
            <a:r>
              <a:rPr lang="en-GB" dirty="0" smtClean="0">
                <a:latin typeface="Algerian" pitchFamily="82" charset="0"/>
              </a:rPr>
              <a:t/>
            </a:r>
            <a:br>
              <a:rPr lang="en-GB" dirty="0" smtClean="0">
                <a:latin typeface="Algerian" pitchFamily="82" charset="0"/>
              </a:rPr>
            </a:br>
            <a:r>
              <a:rPr lang="en-GB" dirty="0" smtClean="0">
                <a:latin typeface="Algerian" pitchFamily="82" charset="0"/>
              </a:rPr>
              <a:t/>
            </a:r>
            <a:br>
              <a:rPr lang="en-GB" dirty="0" smtClean="0">
                <a:latin typeface="Algerian" pitchFamily="82" charset="0"/>
              </a:rPr>
            </a:br>
            <a:r>
              <a:rPr lang="en-GB" dirty="0" smtClean="0">
                <a:latin typeface="Algerian" pitchFamily="82" charset="0"/>
              </a:rPr>
              <a:t>Lily Smith </a:t>
            </a:r>
            <a:br>
              <a:rPr lang="en-GB" dirty="0" smtClean="0">
                <a:latin typeface="Algerian" pitchFamily="82" charset="0"/>
              </a:rPr>
            </a:br>
            <a:r>
              <a:rPr lang="en-GB" dirty="0" smtClean="0">
                <a:latin typeface="Algerian" pitchFamily="82" charset="0"/>
              </a:rPr>
              <a:t/>
            </a:r>
            <a:br>
              <a:rPr lang="en-GB" dirty="0" smtClean="0">
                <a:latin typeface="Algerian" pitchFamily="82" charset="0"/>
              </a:rPr>
            </a:br>
            <a:r>
              <a:rPr lang="en-GB" dirty="0" smtClean="0">
                <a:latin typeface="Algerian" pitchFamily="82" charset="0"/>
              </a:rPr>
              <a:t/>
            </a:r>
            <a:br>
              <a:rPr lang="en-GB" dirty="0" smtClean="0">
                <a:latin typeface="Algerian" pitchFamily="82" charset="0"/>
              </a:rPr>
            </a:br>
            <a:r>
              <a:rPr lang="en-GB" dirty="0" smtClean="0">
                <a:latin typeface="Algerian" pitchFamily="82" charset="0"/>
              </a:rPr>
              <a:t>Rebecca thon</a:t>
            </a:r>
            <a:endParaRPr lang="en-GB" dirty="0">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ppt_x</p:attrName>
                                        </p:attrNameLst>
                                      </p:cBhvr>
                                      <p:tavLst>
                                        <p:tav tm="0">
                                          <p:val>
                                            <p:strVal val="#ppt_x"/>
                                          </p:val>
                                        </p:tav>
                                        <p:tav tm="100000">
                                          <p:val>
                                            <p:strVal val="#ppt_x"/>
                                          </p:val>
                                        </p:tav>
                                      </p:tavLst>
                                    </p:anim>
                                    <p:anim calcmode="lin" valueType="num">
                                      <p:cBhvr>
                                        <p:cTn id="8" dur="3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252</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Ionic and metallic bonding!</vt:lpstr>
      <vt:lpstr>Slide 2</vt:lpstr>
      <vt:lpstr>Slide 3</vt:lpstr>
      <vt:lpstr>quiz</vt:lpstr>
      <vt:lpstr>Thank you  for watching   by   Lauren Whiting    Lily Smith    Rebecca thon</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077317lsmith</dc:creator>
  <cp:lastModifiedBy>077317lsmith</cp:lastModifiedBy>
  <cp:revision>16</cp:revision>
  <dcterms:created xsi:type="dcterms:W3CDTF">2011-11-18T11:05:58Z</dcterms:created>
  <dcterms:modified xsi:type="dcterms:W3CDTF">2011-11-25T11:59:22Z</dcterms:modified>
</cp:coreProperties>
</file>