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58"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Biology revision (B1)</a:t>
            </a:r>
            <a:endParaRPr lang="en-GB" dirty="0"/>
          </a:p>
        </p:txBody>
      </p:sp>
      <p:sp>
        <p:nvSpPr>
          <p:cNvPr id="3" name="Subtitle 2"/>
          <p:cNvSpPr>
            <a:spLocks noGrp="1"/>
          </p:cNvSpPr>
          <p:nvPr>
            <p:ph type="subTitle" idx="1"/>
          </p:nvPr>
        </p:nvSpPr>
        <p:spPr/>
        <p:txBody>
          <a:bodyPr/>
          <a:lstStyle/>
          <a:p>
            <a:r>
              <a:rPr lang="en-GB" dirty="0" smtClean="0"/>
              <a:t>Topic 1</a:t>
            </a:r>
            <a:endParaRPr lang="en-GB" dirty="0"/>
          </a:p>
        </p:txBody>
      </p:sp>
    </p:spTree>
    <p:extLst>
      <p:ext uri="{BB962C8B-B14F-4D97-AF65-F5344CB8AC3E}">
        <p14:creationId xmlns="" xmlns:p14="http://schemas.microsoft.com/office/powerpoint/2010/main" val="49089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 keys</a:t>
            </a:r>
            <a:endParaRPr lang="en-GB" dirty="0"/>
          </a:p>
        </p:txBody>
      </p:sp>
      <p:pic>
        <p:nvPicPr>
          <p:cNvPr id="6146" name="Picture 2" descr="http://www.ypte.org.uk/UserFiles/Image/Factsheet%20images/Minibeasts%20Images/minibeast_key.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079" y="1371600"/>
            <a:ext cx="8887998" cy="50768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052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lstStyle/>
          <a:p>
            <a:r>
              <a:rPr lang="en-GB" dirty="0" smtClean="0"/>
              <a:t>H paper - Biodiversity</a:t>
            </a:r>
            <a:endParaRPr lang="en-GB" dirty="0"/>
          </a:p>
        </p:txBody>
      </p:sp>
      <p:sp>
        <p:nvSpPr>
          <p:cNvPr id="3" name="Rectangle 2"/>
          <p:cNvSpPr/>
          <p:nvPr/>
        </p:nvSpPr>
        <p:spPr>
          <a:xfrm>
            <a:off x="381000" y="1066800"/>
            <a:ext cx="8305800" cy="1477328"/>
          </a:xfrm>
          <a:prstGeom prst="rect">
            <a:avLst/>
          </a:prstGeom>
        </p:spPr>
        <p:txBody>
          <a:bodyPr wrap="square">
            <a:spAutoFit/>
          </a:bodyPr>
          <a:lstStyle/>
          <a:p>
            <a:r>
              <a:rPr lang="en-GB" dirty="0"/>
              <a:t>A common measurement is species richness, or the number of species in an area. For example, </a:t>
            </a:r>
            <a:r>
              <a:rPr lang="en-GB" dirty="0" smtClean="0"/>
              <a:t>a</a:t>
            </a:r>
            <a:r>
              <a:rPr lang="en-GB" dirty="0"/>
              <a:t> </a:t>
            </a:r>
            <a:r>
              <a:rPr lang="en-GB" dirty="0" smtClean="0"/>
              <a:t>coral reef off </a:t>
            </a:r>
            <a:r>
              <a:rPr lang="en-GB" dirty="0"/>
              <a:t>the coast of Australia may be home to 500 species of fish, while only 100 species of fish might live off the rocky coasts of Japan. </a:t>
            </a:r>
            <a:endParaRPr lang="en-GB" dirty="0" smtClean="0"/>
          </a:p>
          <a:p>
            <a:endParaRPr lang="en-GB" dirty="0"/>
          </a:p>
          <a:p>
            <a:r>
              <a:rPr lang="en-GB" dirty="0" smtClean="0"/>
              <a:t>This shows areas of the world that have high biodiversity </a:t>
            </a:r>
            <a:endParaRPr lang="en-GB" dirty="0"/>
          </a:p>
        </p:txBody>
      </p:sp>
      <p:pic>
        <p:nvPicPr>
          <p:cNvPr id="7170" name="Picture 2" descr="http://morriscourse.com/elements_of_ecology/images/biodiversity_hotspots_lar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2733854"/>
            <a:ext cx="6388991" cy="36417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7010400" y="2733854"/>
            <a:ext cx="2140907" cy="2585323"/>
          </a:xfrm>
          <a:prstGeom prst="rect">
            <a:avLst/>
          </a:prstGeom>
          <a:noFill/>
        </p:spPr>
        <p:txBody>
          <a:bodyPr wrap="none" rtlCol="0">
            <a:spAutoFit/>
          </a:bodyPr>
          <a:lstStyle/>
          <a:p>
            <a:r>
              <a:rPr lang="en-GB" dirty="0" smtClean="0"/>
              <a:t>We get many </a:t>
            </a:r>
          </a:p>
          <a:p>
            <a:r>
              <a:rPr lang="en-GB" dirty="0"/>
              <a:t>p</a:t>
            </a:r>
            <a:r>
              <a:rPr lang="en-GB" dirty="0" smtClean="0"/>
              <a:t>roducts from</a:t>
            </a:r>
          </a:p>
          <a:p>
            <a:r>
              <a:rPr lang="en-GB" dirty="0"/>
              <a:t>l</a:t>
            </a:r>
            <a:r>
              <a:rPr lang="en-GB" dirty="0" smtClean="0"/>
              <a:t>iving things</a:t>
            </a:r>
          </a:p>
          <a:p>
            <a:r>
              <a:rPr lang="en-GB" dirty="0" smtClean="0"/>
              <a:t>e.g. food and </a:t>
            </a:r>
          </a:p>
          <a:p>
            <a:r>
              <a:rPr lang="en-GB" dirty="0"/>
              <a:t>m</a:t>
            </a:r>
            <a:r>
              <a:rPr lang="en-GB" dirty="0" smtClean="0"/>
              <a:t>edicine</a:t>
            </a:r>
          </a:p>
          <a:p>
            <a:r>
              <a:rPr lang="en-GB" dirty="0" smtClean="0"/>
              <a:t>The more species </a:t>
            </a:r>
          </a:p>
          <a:p>
            <a:r>
              <a:rPr lang="en-GB" dirty="0"/>
              <a:t>t</a:t>
            </a:r>
            <a:r>
              <a:rPr lang="en-GB" dirty="0" smtClean="0"/>
              <a:t>here are the more</a:t>
            </a:r>
          </a:p>
          <a:p>
            <a:r>
              <a:rPr lang="en-GB" dirty="0"/>
              <a:t>c</a:t>
            </a:r>
            <a:r>
              <a:rPr lang="en-GB" dirty="0" smtClean="0"/>
              <a:t>hoice we have, now</a:t>
            </a:r>
          </a:p>
          <a:p>
            <a:r>
              <a:rPr lang="en-GB" dirty="0"/>
              <a:t>a</a:t>
            </a:r>
            <a:r>
              <a:rPr lang="en-GB" dirty="0" smtClean="0"/>
              <a:t>nd in the future</a:t>
            </a:r>
            <a:endParaRPr lang="en-GB" dirty="0"/>
          </a:p>
        </p:txBody>
      </p:sp>
    </p:spTree>
    <p:extLst>
      <p:ext uri="{BB962C8B-B14F-4D97-AF65-F5344CB8AC3E}">
        <p14:creationId xmlns="" xmlns:p14="http://schemas.microsoft.com/office/powerpoint/2010/main" val="253399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a:t>
            </a:r>
            <a:endParaRPr lang="en-GB" dirty="0"/>
          </a:p>
        </p:txBody>
      </p:sp>
      <p:pic>
        <p:nvPicPr>
          <p:cNvPr id="8194" name="Picture 2" descr="http://www.bbc.co.uk/schools/gcsebitesize/science/images/heights_graph.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889913"/>
            <a:ext cx="6681694"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57200" y="1447800"/>
            <a:ext cx="8177175" cy="369332"/>
          </a:xfrm>
          <a:prstGeom prst="rect">
            <a:avLst/>
          </a:prstGeom>
          <a:noFill/>
        </p:spPr>
        <p:txBody>
          <a:bodyPr wrap="none" rtlCol="0">
            <a:spAutoFit/>
          </a:bodyPr>
          <a:lstStyle/>
          <a:p>
            <a:r>
              <a:rPr lang="en-GB" dirty="0" smtClean="0"/>
              <a:t>Height is a continuous variation  and this type of graph is called a Normal Distribution</a:t>
            </a:r>
            <a:endParaRPr lang="en-GB" dirty="0"/>
          </a:p>
        </p:txBody>
      </p:sp>
    </p:spTree>
    <p:extLst>
      <p:ext uri="{BB962C8B-B14F-4D97-AF65-F5344CB8AC3E}">
        <p14:creationId xmlns="" xmlns:p14="http://schemas.microsoft.com/office/powerpoint/2010/main" val="155913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Variation -  </a:t>
            </a:r>
            <a:endParaRPr lang="en-GB" dirty="0"/>
          </a:p>
        </p:txBody>
      </p:sp>
      <p:pic>
        <p:nvPicPr>
          <p:cNvPr id="9218" name="Picture 2" descr="http://www.ewart.org.uk/biology/pics/blood.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399" y="3276600"/>
            <a:ext cx="3488357" cy="2533651"/>
          </a:xfrm>
          <a:prstGeom prst="rect">
            <a:avLst/>
          </a:prstGeom>
          <a:noFill/>
          <a:extLst>
            <a:ext uri="{909E8E84-426E-40DD-AFC4-6F175D3DCCD1}">
              <a14:hiddenFill xmlns=""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0" y="2286000"/>
            <a:ext cx="4791075"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1219200"/>
            <a:ext cx="6976975" cy="646331"/>
          </a:xfrm>
          <a:prstGeom prst="rect">
            <a:avLst/>
          </a:prstGeom>
          <a:noFill/>
        </p:spPr>
        <p:txBody>
          <a:bodyPr wrap="none" rtlCol="0">
            <a:spAutoFit/>
          </a:bodyPr>
          <a:lstStyle/>
          <a:p>
            <a:r>
              <a:rPr lang="en-GB" dirty="0" smtClean="0"/>
              <a:t>Tongue rolling and blood groups are examples of discontinuous variation</a:t>
            </a:r>
          </a:p>
          <a:p>
            <a:r>
              <a:rPr lang="en-GB" dirty="0" smtClean="0"/>
              <a:t>These are displayed as bar charts</a:t>
            </a:r>
            <a:endParaRPr lang="en-US" dirty="0"/>
          </a:p>
        </p:txBody>
      </p:sp>
    </p:spTree>
    <p:extLst>
      <p:ext uri="{BB962C8B-B14F-4D97-AF65-F5344CB8AC3E}">
        <p14:creationId xmlns="" xmlns:p14="http://schemas.microsoft.com/office/powerpoint/2010/main" val="18321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Evolution – by natural selection</a:t>
            </a:r>
            <a:endParaRPr lang="en-US" dirty="0"/>
          </a:p>
        </p:txBody>
      </p:sp>
      <p:sp>
        <p:nvSpPr>
          <p:cNvPr id="3" name="TextBox 2"/>
          <p:cNvSpPr txBox="1"/>
          <p:nvPr/>
        </p:nvSpPr>
        <p:spPr>
          <a:xfrm>
            <a:off x="4648200" y="2133600"/>
            <a:ext cx="4028377" cy="3939540"/>
          </a:xfrm>
          <a:prstGeom prst="rect">
            <a:avLst/>
          </a:prstGeom>
          <a:noFill/>
        </p:spPr>
        <p:txBody>
          <a:bodyPr wrap="square" rtlCol="0">
            <a:spAutoFit/>
          </a:bodyPr>
          <a:lstStyle/>
          <a:p>
            <a:r>
              <a:rPr lang="en-GB" sz="2800" dirty="0" smtClean="0"/>
              <a:t>All organisms  have more offspring  than can possibly  survive  - the ones that have variations that help them survive, live to pass on their genes to the next generation.</a:t>
            </a:r>
          </a:p>
          <a:p>
            <a:endParaRPr lang="en-GB" dirty="0" smtClean="0"/>
          </a:p>
          <a:p>
            <a:endParaRPr lang="en-GB" dirty="0" smtClean="0"/>
          </a:p>
          <a:p>
            <a:endParaRPr lang="en-US" dirty="0"/>
          </a:p>
        </p:txBody>
      </p:sp>
      <p:pic>
        <p:nvPicPr>
          <p:cNvPr id="1026" name="Picture 2" descr="http://livinglifewithoutanet.files.wordpress.com/2011/06/natural_selection.gif?w=750"/>
          <p:cNvPicPr>
            <a:picLocks noChangeAspect="1" noChangeArrowheads="1"/>
          </p:cNvPicPr>
          <p:nvPr/>
        </p:nvPicPr>
        <p:blipFill>
          <a:blip r:embed="rId2" cstate="print"/>
          <a:srcRect/>
          <a:stretch>
            <a:fillRect/>
          </a:stretch>
        </p:blipFill>
        <p:spPr bwMode="auto">
          <a:xfrm>
            <a:off x="0" y="1324928"/>
            <a:ext cx="4343400" cy="52663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a:t>
            </a:r>
            <a:endParaRPr lang="en-US" dirty="0"/>
          </a:p>
        </p:txBody>
      </p:sp>
      <p:pic>
        <p:nvPicPr>
          <p:cNvPr id="27650" name="Picture 2" descr="http://publications.nigms.nih.gov/thenewgenetics/images/ch1_dnagenes.jpg"/>
          <p:cNvPicPr>
            <a:picLocks noChangeAspect="1" noChangeArrowheads="1"/>
          </p:cNvPicPr>
          <p:nvPr/>
        </p:nvPicPr>
        <p:blipFill>
          <a:blip r:embed="rId2" cstate="print"/>
          <a:srcRect/>
          <a:stretch>
            <a:fillRect/>
          </a:stretch>
        </p:blipFill>
        <p:spPr bwMode="auto">
          <a:xfrm>
            <a:off x="0" y="1524000"/>
            <a:ext cx="3931732" cy="5010151"/>
          </a:xfrm>
          <a:prstGeom prst="rect">
            <a:avLst/>
          </a:prstGeom>
          <a:noFill/>
        </p:spPr>
      </p:pic>
      <p:sp>
        <p:nvSpPr>
          <p:cNvPr id="5" name="TextBox 4"/>
          <p:cNvSpPr txBox="1"/>
          <p:nvPr/>
        </p:nvSpPr>
        <p:spPr>
          <a:xfrm>
            <a:off x="4034460" y="1828800"/>
            <a:ext cx="5109540" cy="3108543"/>
          </a:xfrm>
          <a:prstGeom prst="rect">
            <a:avLst/>
          </a:prstGeom>
          <a:noFill/>
        </p:spPr>
        <p:txBody>
          <a:bodyPr wrap="none" rtlCol="0">
            <a:spAutoFit/>
          </a:bodyPr>
          <a:lstStyle/>
          <a:p>
            <a:r>
              <a:rPr lang="en-GB" sz="2800" dirty="0" smtClean="0"/>
              <a:t>In every cell there is a nucleus</a:t>
            </a:r>
          </a:p>
          <a:p>
            <a:r>
              <a:rPr lang="en-GB" sz="2800" dirty="0" smtClean="0"/>
              <a:t>The nucleus contains a full set </a:t>
            </a:r>
          </a:p>
          <a:p>
            <a:r>
              <a:rPr lang="en-GB" sz="2800" dirty="0" smtClean="0"/>
              <a:t>of chromosomes</a:t>
            </a:r>
          </a:p>
          <a:p>
            <a:r>
              <a:rPr lang="en-GB" sz="2800" dirty="0" smtClean="0"/>
              <a:t>Chromosomes are stacks of genes</a:t>
            </a:r>
          </a:p>
          <a:p>
            <a:r>
              <a:rPr lang="en-GB" sz="2800" dirty="0" smtClean="0"/>
              <a:t>Genes are units of information </a:t>
            </a:r>
          </a:p>
          <a:p>
            <a:r>
              <a:rPr lang="en-GB" sz="2800" dirty="0" smtClean="0"/>
              <a:t>e.g. you will have freckles</a:t>
            </a:r>
          </a:p>
          <a:p>
            <a:r>
              <a:rPr lang="en-GB" sz="2800" dirty="0" smtClean="0"/>
              <a:t>Genes are made up of DNA</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smtClean="0"/>
              <a:t>Alleles</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0" y="1049547"/>
            <a:ext cx="9144000" cy="580845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Punnett</a:t>
            </a:r>
            <a:r>
              <a:rPr lang="en-GB" dirty="0" smtClean="0"/>
              <a:t> Squares</a:t>
            </a:r>
            <a:endParaRPr lang="en-US" dirty="0"/>
          </a:p>
        </p:txBody>
      </p:sp>
      <p:pic>
        <p:nvPicPr>
          <p:cNvPr id="29698" name="Picture 2" descr="http://gcserevision101.files.wordpress.com/2008/12/punnett-square-eye-colour.jpg?w=510"/>
          <p:cNvPicPr>
            <a:picLocks noChangeAspect="1" noChangeArrowheads="1"/>
          </p:cNvPicPr>
          <p:nvPr/>
        </p:nvPicPr>
        <p:blipFill>
          <a:blip r:embed="rId2" cstate="print"/>
          <a:srcRect/>
          <a:stretch>
            <a:fillRect/>
          </a:stretch>
        </p:blipFill>
        <p:spPr bwMode="auto">
          <a:xfrm>
            <a:off x="-1" y="2057401"/>
            <a:ext cx="4800599" cy="4800600"/>
          </a:xfrm>
          <a:prstGeom prst="rect">
            <a:avLst/>
          </a:prstGeom>
          <a:noFill/>
        </p:spPr>
      </p:pic>
      <p:sp>
        <p:nvSpPr>
          <p:cNvPr id="4" name="TextBox 3"/>
          <p:cNvSpPr txBox="1"/>
          <p:nvPr/>
        </p:nvSpPr>
        <p:spPr>
          <a:xfrm>
            <a:off x="5181600" y="1447800"/>
            <a:ext cx="3714863" cy="1200329"/>
          </a:xfrm>
          <a:prstGeom prst="rect">
            <a:avLst/>
          </a:prstGeom>
          <a:noFill/>
        </p:spPr>
        <p:txBody>
          <a:bodyPr wrap="none" rtlCol="0">
            <a:spAutoFit/>
          </a:bodyPr>
          <a:lstStyle/>
          <a:p>
            <a:r>
              <a:rPr lang="en-GB" sz="2400" dirty="0" smtClean="0"/>
              <a:t>BB – Homozygous Dominant</a:t>
            </a:r>
          </a:p>
          <a:p>
            <a:r>
              <a:rPr lang="en-GB" sz="2400" dirty="0" smtClean="0"/>
              <a:t>Bb – </a:t>
            </a:r>
            <a:r>
              <a:rPr lang="en-GB" sz="2400" dirty="0" err="1" smtClean="0"/>
              <a:t>hertozygous</a:t>
            </a:r>
            <a:r>
              <a:rPr lang="en-GB" sz="2400" dirty="0" smtClean="0"/>
              <a:t> </a:t>
            </a:r>
          </a:p>
          <a:p>
            <a:r>
              <a:rPr lang="en-GB" sz="2400" dirty="0" smtClean="0"/>
              <a:t>Bb – homozygous recessive</a:t>
            </a:r>
            <a:endParaRPr lang="en-US" sz="2400" dirty="0"/>
          </a:p>
        </p:txBody>
      </p:sp>
      <p:sp>
        <p:nvSpPr>
          <p:cNvPr id="5" name="TextBox 4"/>
          <p:cNvSpPr txBox="1"/>
          <p:nvPr/>
        </p:nvSpPr>
        <p:spPr>
          <a:xfrm>
            <a:off x="5334000" y="3505200"/>
            <a:ext cx="2521844" cy="2677656"/>
          </a:xfrm>
          <a:prstGeom prst="rect">
            <a:avLst/>
          </a:prstGeom>
          <a:noFill/>
        </p:spPr>
        <p:txBody>
          <a:bodyPr wrap="none" rtlCol="0">
            <a:spAutoFit/>
          </a:bodyPr>
          <a:lstStyle/>
          <a:p>
            <a:r>
              <a:rPr lang="en-GB" sz="2800" dirty="0" smtClean="0"/>
              <a:t>Probability</a:t>
            </a:r>
          </a:p>
          <a:p>
            <a:r>
              <a:rPr lang="en-GB" sz="2800" dirty="0" smtClean="0"/>
              <a:t>Brown eyes 1:1</a:t>
            </a:r>
          </a:p>
          <a:p>
            <a:endParaRPr lang="en-GB" sz="2800" dirty="0" smtClean="0"/>
          </a:p>
          <a:p>
            <a:r>
              <a:rPr lang="en-GB" sz="2800" dirty="0" smtClean="0"/>
              <a:t>Percentage</a:t>
            </a:r>
          </a:p>
          <a:p>
            <a:r>
              <a:rPr lang="en-GB" sz="2800" dirty="0" smtClean="0"/>
              <a:t>Brown eyes</a:t>
            </a:r>
          </a:p>
          <a:p>
            <a:r>
              <a:rPr lang="en-GB" sz="2800" dirty="0" smtClean="0"/>
              <a:t>2/4 x 100 = 50%</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011gtms8f.wikispaces.com/file/view/Alex_F_Punnett_Square.PNG/230403494/400x299/Alex_F_Punnett_Square.PNG"/>
          <p:cNvPicPr>
            <a:picLocks noChangeAspect="1" noChangeArrowheads="1"/>
          </p:cNvPicPr>
          <p:nvPr/>
        </p:nvPicPr>
        <p:blipFill>
          <a:blip r:embed="rId2" cstate="print"/>
          <a:srcRect/>
          <a:stretch>
            <a:fillRect/>
          </a:stretch>
        </p:blipFill>
        <p:spPr bwMode="auto">
          <a:xfrm>
            <a:off x="3231494" y="914400"/>
            <a:ext cx="5912506" cy="4419600"/>
          </a:xfrm>
          <a:prstGeom prst="rect">
            <a:avLst/>
          </a:prstGeom>
          <a:noFill/>
        </p:spPr>
      </p:pic>
      <p:sp>
        <p:nvSpPr>
          <p:cNvPr id="2" name="Title 1"/>
          <p:cNvSpPr>
            <a:spLocks noGrp="1"/>
          </p:cNvSpPr>
          <p:nvPr>
            <p:ph type="title"/>
          </p:nvPr>
        </p:nvSpPr>
        <p:spPr>
          <a:xfrm>
            <a:off x="381000" y="0"/>
            <a:ext cx="4419600" cy="2819400"/>
          </a:xfrm>
        </p:spPr>
        <p:txBody>
          <a:bodyPr>
            <a:normAutofit/>
          </a:bodyPr>
          <a:lstStyle/>
          <a:p>
            <a:r>
              <a:rPr lang="en-GB" dirty="0" smtClean="0"/>
              <a:t>Genetic disorders – dominant</a:t>
            </a:r>
            <a:br>
              <a:rPr lang="en-GB" dirty="0" smtClean="0"/>
            </a:br>
            <a:r>
              <a:rPr lang="en-GB" dirty="0" err="1" smtClean="0"/>
              <a:t>Huntingtons</a:t>
            </a:r>
            <a:endParaRPr lang="en-US" dirty="0"/>
          </a:p>
        </p:txBody>
      </p:sp>
      <p:pic>
        <p:nvPicPr>
          <p:cNvPr id="1026" name="Picture 2" descr="Diagram showing a father carrying the gene and an unaffected mother leading to some of their offspring being affected; those affected are also shown with some affected offspring; those unaffected have no affected offspring"/>
          <p:cNvPicPr>
            <a:picLocks noChangeAspect="1" noChangeArrowheads="1"/>
          </p:cNvPicPr>
          <p:nvPr/>
        </p:nvPicPr>
        <p:blipFill>
          <a:blip r:embed="rId3" cstate="print"/>
          <a:srcRect/>
          <a:stretch>
            <a:fillRect/>
          </a:stretch>
        </p:blipFill>
        <p:spPr bwMode="auto">
          <a:xfrm>
            <a:off x="-1" y="2846772"/>
            <a:ext cx="4648201" cy="4011227"/>
          </a:xfrm>
          <a:prstGeom prst="rect">
            <a:avLst/>
          </a:prstGeom>
          <a:noFill/>
        </p:spPr>
      </p:pic>
      <p:sp>
        <p:nvSpPr>
          <p:cNvPr id="5" name="Rectangle 4"/>
          <p:cNvSpPr/>
          <p:nvPr/>
        </p:nvSpPr>
        <p:spPr>
          <a:xfrm>
            <a:off x="4572000" y="4724400"/>
            <a:ext cx="4572000" cy="1631216"/>
          </a:xfrm>
          <a:prstGeom prst="rect">
            <a:avLst/>
          </a:prstGeom>
        </p:spPr>
        <p:txBody>
          <a:bodyPr>
            <a:spAutoFit/>
          </a:bodyPr>
          <a:lstStyle/>
          <a:p>
            <a:r>
              <a:rPr lang="en-US" sz="2000" b="1" dirty="0" smtClean="0"/>
              <a:t>Description:</a:t>
            </a:r>
            <a:r>
              <a:rPr lang="en-US" sz="2000" dirty="0" smtClean="0"/>
              <a:t> </a:t>
            </a:r>
            <a:br>
              <a:rPr lang="en-US" sz="2000" dirty="0" smtClean="0"/>
            </a:br>
            <a:r>
              <a:rPr lang="en-US" sz="2000" dirty="0" smtClean="0"/>
              <a:t>Huntington’s disease </a:t>
            </a:r>
            <a:r>
              <a:rPr lang="en-US" sz="2000" dirty="0" smtClean="0"/>
              <a:t>is </a:t>
            </a:r>
            <a:r>
              <a:rPr lang="en-US" sz="2000" dirty="0" smtClean="0"/>
              <a:t>a brain disorder </a:t>
            </a:r>
            <a:endParaRPr lang="en-US" sz="2000" dirty="0" smtClean="0"/>
          </a:p>
          <a:p>
            <a:r>
              <a:rPr lang="en-US" sz="2000" dirty="0" smtClean="0"/>
              <a:t>that </a:t>
            </a:r>
            <a:r>
              <a:rPr lang="en-US" sz="2000" dirty="0" smtClean="0"/>
              <a:t>affects thinking, talking, and moving. </a:t>
            </a:r>
            <a:endParaRPr lang="en-US" sz="2000" dirty="0" smtClean="0"/>
          </a:p>
          <a:p>
            <a:r>
              <a:rPr lang="en-US" sz="2000" dirty="0" smtClean="0"/>
              <a:t>It </a:t>
            </a:r>
            <a:r>
              <a:rPr lang="en-US" sz="2000" dirty="0" smtClean="0"/>
              <a:t>destroys cells in </a:t>
            </a:r>
            <a:r>
              <a:rPr lang="en-US" sz="2000" dirty="0" smtClean="0"/>
              <a:t>brain</a:t>
            </a:r>
            <a:r>
              <a:rPr lang="en-US" sz="2000" dirty="0" smtClean="0"/>
              <a:t>, which controls movement, emotion, and cognitive ability. </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www.biotechnologyonline.gov.au/images/contentpages/cffamilytree.gif"/>
          <p:cNvPicPr>
            <a:picLocks noChangeAspect="1" noChangeArrowheads="1"/>
          </p:cNvPicPr>
          <p:nvPr/>
        </p:nvPicPr>
        <p:blipFill>
          <a:blip r:embed="rId2" cstate="print"/>
          <a:srcRect/>
          <a:stretch>
            <a:fillRect/>
          </a:stretch>
        </p:blipFill>
        <p:spPr bwMode="auto">
          <a:xfrm>
            <a:off x="0" y="0"/>
            <a:ext cx="4572000" cy="3581400"/>
          </a:xfrm>
          <a:prstGeom prst="rect">
            <a:avLst/>
          </a:prstGeom>
          <a:noFill/>
        </p:spPr>
      </p:pic>
      <p:sp>
        <p:nvSpPr>
          <p:cNvPr id="2" name="Title 1"/>
          <p:cNvSpPr>
            <a:spLocks noGrp="1"/>
          </p:cNvSpPr>
          <p:nvPr>
            <p:ph type="title"/>
          </p:nvPr>
        </p:nvSpPr>
        <p:spPr>
          <a:xfrm>
            <a:off x="4572000" y="274638"/>
            <a:ext cx="4114800" cy="1143000"/>
          </a:xfrm>
        </p:spPr>
        <p:txBody>
          <a:bodyPr>
            <a:normAutofit fontScale="90000"/>
          </a:bodyPr>
          <a:lstStyle/>
          <a:p>
            <a:r>
              <a:rPr lang="en-GB" dirty="0" smtClean="0"/>
              <a:t>Genetic disorders - recessive</a:t>
            </a:r>
            <a:endParaRPr lang="en-US" dirty="0"/>
          </a:p>
        </p:txBody>
      </p:sp>
      <p:pic>
        <p:nvPicPr>
          <p:cNvPr id="31746" name="Picture 2" descr="http://2011gtms8f.wikispaces.com/file/view/christa_m_punnet_square_.PNG/230308158/400x299/christa_m_punnet_square_.PNG"/>
          <p:cNvPicPr>
            <a:picLocks noChangeAspect="1" noChangeArrowheads="1"/>
          </p:cNvPicPr>
          <p:nvPr/>
        </p:nvPicPr>
        <p:blipFill>
          <a:blip r:embed="rId3" cstate="print"/>
          <a:srcRect/>
          <a:stretch>
            <a:fillRect/>
          </a:stretch>
        </p:blipFill>
        <p:spPr bwMode="auto">
          <a:xfrm>
            <a:off x="-1" y="3429000"/>
            <a:ext cx="4587289" cy="3429000"/>
          </a:xfrm>
          <a:prstGeom prst="rect">
            <a:avLst/>
          </a:prstGeom>
          <a:noFill/>
        </p:spPr>
      </p:pic>
      <p:sp>
        <p:nvSpPr>
          <p:cNvPr id="4" name="Rectangle 3"/>
          <p:cNvSpPr/>
          <p:nvPr/>
        </p:nvSpPr>
        <p:spPr>
          <a:xfrm>
            <a:off x="4343400" y="1295400"/>
            <a:ext cx="4800600" cy="5693866"/>
          </a:xfrm>
          <a:prstGeom prst="rect">
            <a:avLst/>
          </a:prstGeom>
        </p:spPr>
        <p:txBody>
          <a:bodyPr wrap="square">
            <a:spAutoFit/>
          </a:bodyPr>
          <a:lstStyle/>
          <a:p>
            <a:r>
              <a:rPr lang="en-US" sz="2800" b="1" dirty="0" smtClean="0"/>
              <a:t>                      </a:t>
            </a:r>
            <a:r>
              <a:rPr lang="en-US" sz="2800" dirty="0" smtClean="0"/>
              <a:t/>
            </a:r>
            <a:br>
              <a:rPr lang="en-US" sz="2800" dirty="0" smtClean="0"/>
            </a:br>
            <a:r>
              <a:rPr lang="en-US" sz="2800" dirty="0" smtClean="0"/>
              <a:t>Cystic Fibrosis is a recessive disorder. To inherit the disorder both parents must have the bad gene. If the child only gets one bad gene from a carrier parent, the child will be a carrier also. If the child of two carrier parents and get both bad genes, the child will be affected. If the child gets two normal genes, the child will be normal</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403" y="1348520"/>
            <a:ext cx="7772400" cy="1470025"/>
          </a:xfrm>
        </p:spPr>
        <p:txBody>
          <a:bodyPr/>
          <a:lstStyle/>
          <a:p>
            <a:r>
              <a:rPr lang="en-GB" dirty="0" smtClean="0"/>
              <a:t>Classification – remember 2 things about each group</a:t>
            </a:r>
            <a:endParaRPr lang="en-US" dirty="0"/>
          </a:p>
        </p:txBody>
      </p:sp>
      <p:pic>
        <p:nvPicPr>
          <p:cNvPr id="2049" name="Picture 1"/>
          <p:cNvPicPr>
            <a:picLocks noChangeAspect="1" noChangeArrowheads="1"/>
          </p:cNvPicPr>
          <p:nvPr/>
        </p:nvPicPr>
        <p:blipFill>
          <a:blip r:embed="rId2" cstate="print"/>
          <a:srcRect/>
          <a:stretch>
            <a:fillRect/>
          </a:stretch>
        </p:blipFill>
        <p:spPr bwMode="auto">
          <a:xfrm>
            <a:off x="609600" y="2971800"/>
            <a:ext cx="8058150" cy="2009775"/>
          </a:xfrm>
          <a:prstGeom prst="rect">
            <a:avLst/>
          </a:prstGeom>
          <a:noFill/>
          <a:ln w="9525">
            <a:noFill/>
            <a:miter lim="800000"/>
            <a:headEnd/>
            <a:tailEnd/>
          </a:ln>
        </p:spPr>
      </p:pic>
      <p:sp>
        <p:nvSpPr>
          <p:cNvPr id="3" name="Rectangle 2"/>
          <p:cNvSpPr/>
          <p:nvPr/>
        </p:nvSpPr>
        <p:spPr>
          <a:xfrm>
            <a:off x="838200" y="228600"/>
            <a:ext cx="7391400" cy="1200329"/>
          </a:xfrm>
          <a:prstGeom prst="rect">
            <a:avLst/>
          </a:prstGeom>
        </p:spPr>
        <p:txBody>
          <a:bodyPr wrap="square">
            <a:spAutoFit/>
          </a:bodyPr>
          <a:lstStyle/>
          <a:p>
            <a:r>
              <a:rPr lang="en-GB" dirty="0"/>
              <a:t>There are millions of species on our planet. It would be difficult if we just tried to describe and name each one individually. Although species can be very different from each other, many of them have similar features that allow us to put them into groups.</a:t>
            </a:r>
            <a:endParaRPr lang="en-GB" b="1" dirty="0"/>
          </a:p>
        </p:txBody>
      </p:sp>
      <p:graphicFrame>
        <p:nvGraphicFramePr>
          <p:cNvPr id="5" name="Table 4"/>
          <p:cNvGraphicFramePr>
            <a:graphicFrameLocks noGrp="1"/>
          </p:cNvGraphicFramePr>
          <p:nvPr>
            <p:extLst>
              <p:ext uri="{D42A27DB-BD31-4B8C-83A1-F6EECF244321}">
                <p14:modId xmlns="" xmlns:p14="http://schemas.microsoft.com/office/powerpoint/2010/main" val="1340110793"/>
              </p:ext>
            </p:extLst>
          </p:nvPr>
        </p:nvGraphicFramePr>
        <p:xfrm>
          <a:off x="609600" y="5257800"/>
          <a:ext cx="8058150" cy="1112520"/>
        </p:xfrm>
        <a:graphic>
          <a:graphicData uri="http://schemas.openxmlformats.org/drawingml/2006/table">
            <a:tbl>
              <a:tblPr firstRow="1" bandRow="1">
                <a:tableStyleId>{5C22544A-7EE6-4342-B048-85BDC9FD1C3A}</a:tableStyleId>
              </a:tblPr>
              <a:tblGrid>
                <a:gridCol w="1611630"/>
                <a:gridCol w="1611630"/>
                <a:gridCol w="1611630"/>
                <a:gridCol w="1611630"/>
                <a:gridCol w="1611630"/>
              </a:tblGrid>
              <a:tr h="370840">
                <a:tc>
                  <a:txBody>
                    <a:bodyPr/>
                    <a:lstStyle/>
                    <a:p>
                      <a:r>
                        <a:rPr lang="en-GB" dirty="0" smtClean="0"/>
                        <a:t>multicellular</a:t>
                      </a:r>
                      <a:endParaRPr lang="en-GB" dirty="0"/>
                    </a:p>
                  </a:txBody>
                  <a:tcPr/>
                </a:tc>
                <a:tc>
                  <a:txBody>
                    <a:bodyPr/>
                    <a:lstStyle/>
                    <a:p>
                      <a:r>
                        <a:rPr lang="en-GB" dirty="0" smtClean="0"/>
                        <a:t>multicellular</a:t>
                      </a:r>
                      <a:endParaRPr lang="en-GB" dirty="0"/>
                    </a:p>
                  </a:txBody>
                  <a:tcPr/>
                </a:tc>
                <a:tc>
                  <a:txBody>
                    <a:bodyPr/>
                    <a:lstStyle/>
                    <a:p>
                      <a:r>
                        <a:rPr lang="en-GB" dirty="0" smtClean="0"/>
                        <a:t>Single and </a:t>
                      </a:r>
                      <a:endParaRPr lang="en-GB" dirty="0"/>
                    </a:p>
                  </a:txBody>
                  <a:tcPr/>
                </a:tc>
                <a:tc>
                  <a:txBody>
                    <a:bodyPr/>
                    <a:lstStyle/>
                    <a:p>
                      <a:r>
                        <a:rPr lang="en-GB" dirty="0" smtClean="0"/>
                        <a:t>Single</a:t>
                      </a:r>
                      <a:r>
                        <a:rPr lang="en-GB" baseline="0" dirty="0" smtClean="0"/>
                        <a:t> cells</a:t>
                      </a:r>
                      <a:endParaRPr lang="en-GB" dirty="0"/>
                    </a:p>
                  </a:txBody>
                  <a:tcPr/>
                </a:tc>
                <a:tc>
                  <a:txBody>
                    <a:bodyPr/>
                    <a:lstStyle/>
                    <a:p>
                      <a:r>
                        <a:rPr lang="en-GB" dirty="0" smtClean="0"/>
                        <a:t>Single cells</a:t>
                      </a:r>
                      <a:endParaRPr lang="en-GB" dirty="0"/>
                    </a:p>
                  </a:txBody>
                  <a:tcPr/>
                </a:tc>
              </a:tr>
              <a:tr h="370840">
                <a:tc>
                  <a:txBody>
                    <a:bodyPr/>
                    <a:lstStyle/>
                    <a:p>
                      <a:r>
                        <a:rPr lang="en-GB" dirty="0" smtClean="0"/>
                        <a:t>photosynthesis</a:t>
                      </a:r>
                      <a:endParaRPr lang="en-GB" dirty="0"/>
                    </a:p>
                  </a:txBody>
                  <a:tcPr/>
                </a:tc>
                <a:tc>
                  <a:txBody>
                    <a:bodyPr/>
                    <a:lstStyle/>
                    <a:p>
                      <a:r>
                        <a:rPr lang="en-GB" dirty="0" smtClean="0"/>
                        <a:t>mobile</a:t>
                      </a:r>
                      <a:endParaRPr lang="en-GB" dirty="0"/>
                    </a:p>
                  </a:txBody>
                  <a:tcPr/>
                </a:tc>
                <a:tc>
                  <a:txBody>
                    <a:bodyPr/>
                    <a:lstStyle/>
                    <a:p>
                      <a:r>
                        <a:rPr lang="en-GB" dirty="0" smtClean="0"/>
                        <a:t>multicellular</a:t>
                      </a:r>
                      <a:endParaRPr lang="en-GB" dirty="0"/>
                    </a:p>
                  </a:txBody>
                  <a:tcPr/>
                </a:tc>
                <a:tc>
                  <a:txBody>
                    <a:bodyPr/>
                    <a:lstStyle/>
                    <a:p>
                      <a:r>
                        <a:rPr lang="en-GB" dirty="0" smtClean="0"/>
                        <a:t>Has a nucleus</a:t>
                      </a:r>
                      <a:endParaRPr lang="en-GB" dirty="0"/>
                    </a:p>
                  </a:txBody>
                  <a:tcPr/>
                </a:tc>
                <a:tc>
                  <a:txBody>
                    <a:bodyPr/>
                    <a:lstStyle/>
                    <a:p>
                      <a:r>
                        <a:rPr lang="en-GB" dirty="0" smtClean="0"/>
                        <a:t>No nucleus</a:t>
                      </a:r>
                      <a:endParaRPr lang="en-GB" dirty="0"/>
                    </a:p>
                  </a:txBody>
                  <a:tcPr/>
                </a:tc>
              </a:tr>
              <a:tr h="370840">
                <a:tc>
                  <a:txBody>
                    <a:bodyPr/>
                    <a:lstStyle/>
                    <a:p>
                      <a:endParaRPr lang="en-GB" dirty="0"/>
                    </a:p>
                  </a:txBody>
                  <a:tcPr/>
                </a:tc>
                <a:tc>
                  <a:txBody>
                    <a:bodyPr/>
                    <a:lstStyle/>
                    <a:p>
                      <a:r>
                        <a:rPr lang="en-GB" dirty="0" smtClean="0"/>
                        <a:t>Eat food</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Homeostasis – key words</a:t>
            </a:r>
            <a:endParaRPr lang="en-US" dirty="0"/>
          </a:p>
        </p:txBody>
      </p:sp>
      <p:sp>
        <p:nvSpPr>
          <p:cNvPr id="3" name="Content Placeholder 2"/>
          <p:cNvSpPr>
            <a:spLocks noGrp="1"/>
          </p:cNvSpPr>
          <p:nvPr>
            <p:ph sz="half" idx="1"/>
          </p:nvPr>
        </p:nvSpPr>
        <p:spPr/>
        <p:txBody>
          <a:bodyPr>
            <a:normAutofit fontScale="77500" lnSpcReduction="20000"/>
          </a:bodyPr>
          <a:lstStyle/>
          <a:p>
            <a:r>
              <a:rPr lang="en-GB" dirty="0" smtClean="0"/>
              <a:t>Internal environment</a:t>
            </a:r>
          </a:p>
          <a:p>
            <a:r>
              <a:rPr lang="en-GB" dirty="0" smtClean="0"/>
              <a:t>Sweat gland</a:t>
            </a:r>
          </a:p>
          <a:p>
            <a:r>
              <a:rPr lang="en-GB" dirty="0" smtClean="0"/>
              <a:t>Urine </a:t>
            </a:r>
          </a:p>
          <a:p>
            <a:r>
              <a:rPr lang="en-GB" dirty="0" smtClean="0"/>
              <a:t>Kidneys</a:t>
            </a:r>
          </a:p>
          <a:p>
            <a:r>
              <a:rPr lang="en-GB" dirty="0" err="1" smtClean="0"/>
              <a:t>Osmoregulation</a:t>
            </a:r>
            <a:endParaRPr lang="en-GB" dirty="0" smtClean="0"/>
          </a:p>
          <a:p>
            <a:r>
              <a:rPr lang="en-GB" dirty="0" smtClean="0"/>
              <a:t>Glucose regulation</a:t>
            </a:r>
          </a:p>
          <a:p>
            <a:r>
              <a:rPr lang="en-GB" dirty="0" smtClean="0"/>
              <a:t>Hypothalamus</a:t>
            </a:r>
          </a:p>
          <a:p>
            <a:r>
              <a:rPr lang="en-GB" dirty="0" smtClean="0"/>
              <a:t>Dermis</a:t>
            </a:r>
          </a:p>
          <a:p>
            <a:r>
              <a:rPr lang="en-GB" dirty="0" smtClean="0"/>
              <a:t>Erector muscles</a:t>
            </a:r>
          </a:p>
          <a:p>
            <a:r>
              <a:rPr lang="en-GB" dirty="0" smtClean="0"/>
              <a:t>Sebaceous glands</a:t>
            </a:r>
          </a:p>
          <a:p>
            <a:r>
              <a:rPr lang="en-GB" dirty="0" smtClean="0"/>
              <a:t>Vasoconstriction (H) </a:t>
            </a:r>
          </a:p>
          <a:p>
            <a:r>
              <a:rPr lang="en-GB" dirty="0" err="1" smtClean="0"/>
              <a:t>Vasodilation</a:t>
            </a:r>
            <a:r>
              <a:rPr lang="en-GB" dirty="0" smtClean="0"/>
              <a:t>  (H)</a:t>
            </a:r>
          </a:p>
          <a:p>
            <a:r>
              <a:rPr lang="en-GB" dirty="0" smtClean="0"/>
              <a:t>Negative feedback (H)</a:t>
            </a:r>
            <a:endParaRPr lang="en-US" dirty="0"/>
          </a:p>
        </p:txBody>
      </p:sp>
      <p:sp>
        <p:nvSpPr>
          <p:cNvPr id="5" name="Content Placeholder 4"/>
          <p:cNvSpPr>
            <a:spLocks noGrp="1"/>
          </p:cNvSpPr>
          <p:nvPr>
            <p:ph sz="half" idx="2"/>
          </p:nvPr>
        </p:nvSpPr>
        <p:spPr>
          <a:xfrm>
            <a:off x="3505200" y="1600200"/>
            <a:ext cx="5181600" cy="4525963"/>
          </a:xfrm>
        </p:spPr>
        <p:txBody>
          <a:bodyPr>
            <a:normAutofit fontScale="77500" lnSpcReduction="20000"/>
          </a:bodyPr>
          <a:lstStyle/>
          <a:p>
            <a:r>
              <a:rPr lang="en-GB" dirty="0" smtClean="0"/>
              <a:t>Inside your body</a:t>
            </a:r>
          </a:p>
          <a:p>
            <a:r>
              <a:rPr lang="en-GB" dirty="0" smtClean="0"/>
              <a:t>Cool the body</a:t>
            </a:r>
          </a:p>
          <a:p>
            <a:r>
              <a:rPr lang="en-GB" dirty="0" smtClean="0"/>
              <a:t>Contains waste from the kidneys</a:t>
            </a:r>
          </a:p>
          <a:p>
            <a:r>
              <a:rPr lang="en-GB" dirty="0" smtClean="0"/>
              <a:t>Cleans the blood</a:t>
            </a:r>
          </a:p>
          <a:p>
            <a:r>
              <a:rPr lang="en-GB" dirty="0" smtClean="0"/>
              <a:t>Kidneys regulate the  waste in the blood</a:t>
            </a:r>
          </a:p>
          <a:p>
            <a:r>
              <a:rPr lang="en-GB" dirty="0" smtClean="0"/>
              <a:t>Sugar regulation in the blood</a:t>
            </a:r>
          </a:p>
          <a:p>
            <a:r>
              <a:rPr lang="en-GB" dirty="0" smtClean="0"/>
              <a:t>Part of the brain that regulates the body</a:t>
            </a:r>
          </a:p>
          <a:p>
            <a:r>
              <a:rPr lang="en-GB" dirty="0" smtClean="0"/>
              <a:t>Part of the skin</a:t>
            </a:r>
          </a:p>
          <a:p>
            <a:r>
              <a:rPr lang="en-GB" dirty="0" smtClean="0"/>
              <a:t>Muscles that make hair stand on end</a:t>
            </a:r>
          </a:p>
          <a:p>
            <a:r>
              <a:rPr lang="en-GB" dirty="0" smtClean="0"/>
              <a:t>Gives out oils to keep air subtle</a:t>
            </a:r>
          </a:p>
          <a:p>
            <a:r>
              <a:rPr lang="en-GB" dirty="0" smtClean="0"/>
              <a:t>Blood vessels get narrow</a:t>
            </a:r>
          </a:p>
          <a:p>
            <a:r>
              <a:rPr lang="en-GB" dirty="0" smtClean="0"/>
              <a:t>Blood vessels get wider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Homeostasis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2087562"/>
          </a:xfrm>
        </p:spPr>
        <p:txBody>
          <a:bodyPr>
            <a:normAutofit/>
          </a:bodyPr>
          <a:lstStyle/>
          <a:p>
            <a:r>
              <a:rPr lang="en-GB" sz="2000" dirty="0" smtClean="0"/>
              <a:t>Classification – each kingdom is divided into Phylum – each phylum is divided into classes etc.</a:t>
            </a:r>
            <a:br>
              <a:rPr lang="en-GB" sz="2000" dirty="0" smtClean="0"/>
            </a:br>
            <a:r>
              <a:rPr lang="en-GB" sz="2000" dirty="0" smtClean="0"/>
              <a:t>a bit like you – first classification boy/girl, second – age/year group. Third – form group, fourth – last name, fifth – first name e.g. Smith, </a:t>
            </a:r>
            <a:r>
              <a:rPr lang="en-GB" sz="2000" dirty="0"/>
              <a:t>J</a:t>
            </a:r>
            <a:r>
              <a:rPr lang="en-GB" sz="2000" dirty="0" smtClean="0"/>
              <a:t>ane.</a:t>
            </a:r>
            <a:br>
              <a:rPr lang="en-GB" sz="2000" dirty="0" smtClean="0"/>
            </a:br>
            <a:r>
              <a:rPr lang="en-GB" sz="2000" dirty="0" smtClean="0"/>
              <a:t>the last two classifications are like the last name and first name of the species</a:t>
            </a:r>
            <a:br>
              <a:rPr lang="en-GB" sz="2000" dirty="0" smtClean="0"/>
            </a:br>
            <a:r>
              <a:rPr lang="en-GB" sz="2000" dirty="0" smtClean="0"/>
              <a:t>their </a:t>
            </a:r>
            <a:r>
              <a:rPr lang="en-GB" sz="2000" b="1" dirty="0" smtClean="0"/>
              <a:t>BINOMIAL</a:t>
            </a:r>
            <a:r>
              <a:rPr lang="en-GB" sz="2000" dirty="0" smtClean="0"/>
              <a:t> name  (</a:t>
            </a:r>
            <a:r>
              <a:rPr lang="en-GB" sz="2000" b="1" dirty="0" smtClean="0"/>
              <a:t>Genus and Species</a:t>
            </a:r>
            <a:r>
              <a:rPr lang="en-GB" sz="2000" dirty="0" smtClean="0"/>
              <a:t>) – e.g. </a:t>
            </a:r>
            <a:r>
              <a:rPr lang="en-GB" sz="2000" dirty="0" err="1" smtClean="0"/>
              <a:t>Ursus</a:t>
            </a:r>
            <a:r>
              <a:rPr lang="en-GB" sz="2000" dirty="0" smtClean="0"/>
              <a:t> </a:t>
            </a:r>
            <a:r>
              <a:rPr lang="en-GB" sz="2000" dirty="0" err="1" smtClean="0"/>
              <a:t>arctos</a:t>
            </a:r>
            <a:endParaRPr lang="en-US" sz="2000" dirty="0"/>
          </a:p>
        </p:txBody>
      </p:sp>
      <p:pic>
        <p:nvPicPr>
          <p:cNvPr id="1026" name="Picture 2" descr="http://www.goldiesroom.org/Multimedia/Bio_Images/02%20Classification/02%20Classification%20Subgroups.jpg"/>
          <p:cNvPicPr>
            <a:picLocks noChangeAspect="1" noChangeArrowheads="1"/>
          </p:cNvPicPr>
          <p:nvPr/>
        </p:nvPicPr>
        <p:blipFill>
          <a:blip r:embed="rId2" cstate="print"/>
          <a:srcRect/>
          <a:stretch>
            <a:fillRect/>
          </a:stretch>
        </p:blipFill>
        <p:spPr bwMode="auto">
          <a:xfrm>
            <a:off x="152400" y="2345511"/>
            <a:ext cx="3527946" cy="4512490"/>
          </a:xfrm>
          <a:prstGeom prst="rect">
            <a:avLst/>
          </a:prstGeom>
          <a:noFill/>
        </p:spPr>
      </p:pic>
      <p:pic>
        <p:nvPicPr>
          <p:cNvPr id="1028" name="Picture 4" descr="http://www.goldiesroom.org/Multimedia/Bio_Images/02%20Classification/03%20Classification%20of%20a%20Species.jpg"/>
          <p:cNvPicPr>
            <a:picLocks noChangeAspect="1" noChangeArrowheads="1"/>
          </p:cNvPicPr>
          <p:nvPr/>
        </p:nvPicPr>
        <p:blipFill>
          <a:blip r:embed="rId3" cstate="print"/>
          <a:srcRect/>
          <a:stretch>
            <a:fillRect/>
          </a:stretch>
        </p:blipFill>
        <p:spPr bwMode="auto">
          <a:xfrm>
            <a:off x="4572000" y="2476998"/>
            <a:ext cx="4257675" cy="406667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Invertebrates       and       vertebrates</a:t>
            </a:r>
            <a:br>
              <a:rPr lang="en-US" dirty="0" smtClean="0"/>
            </a:br>
            <a:r>
              <a:rPr lang="en-US" dirty="0" smtClean="0"/>
              <a:t>No back-bone                     backbone  </a:t>
            </a:r>
            <a:endParaRPr lang="en-US" dirty="0"/>
          </a:p>
        </p:txBody>
      </p:sp>
      <p:pic>
        <p:nvPicPr>
          <p:cNvPr id="1026" name="Picture 2" descr="http://falconsscience.files.wordpress.com/2007/12/picture-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1457196"/>
            <a:ext cx="6722756" cy="540080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Vertebrates and Invertebrates</a:t>
            </a:r>
            <a:endParaRPr lang="en-US" dirty="0"/>
          </a:p>
        </p:txBody>
      </p:sp>
      <p:pic>
        <p:nvPicPr>
          <p:cNvPr id="15362" name="Picture 2" descr="http://jvillis.edublogs.org/files/2012/05/Classification_2-1en08sq-1024x726.jpg"/>
          <p:cNvPicPr>
            <a:picLocks noChangeAspect="1" noChangeArrowheads="1"/>
          </p:cNvPicPr>
          <p:nvPr/>
        </p:nvPicPr>
        <p:blipFill>
          <a:blip r:embed="rId2" cstate="print"/>
          <a:srcRect/>
          <a:stretch>
            <a:fillRect/>
          </a:stretch>
        </p:blipFill>
        <p:spPr bwMode="auto">
          <a:xfrm>
            <a:off x="0" y="0"/>
            <a:ext cx="9753600" cy="69151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species</a:t>
            </a:r>
            <a:endParaRPr lang="en-GB" dirty="0"/>
          </a:p>
        </p:txBody>
      </p:sp>
      <p:sp>
        <p:nvSpPr>
          <p:cNvPr id="4" name="Rectangle 3"/>
          <p:cNvSpPr/>
          <p:nvPr/>
        </p:nvSpPr>
        <p:spPr>
          <a:xfrm>
            <a:off x="838200" y="1371600"/>
            <a:ext cx="7543800" cy="1477328"/>
          </a:xfrm>
          <a:prstGeom prst="rect">
            <a:avLst/>
          </a:prstGeom>
        </p:spPr>
        <p:txBody>
          <a:bodyPr wrap="square">
            <a:spAutoFit/>
          </a:bodyPr>
          <a:lstStyle/>
          <a:p>
            <a:r>
              <a:rPr lang="en-GB" b="1" dirty="0"/>
              <a:t>Species</a:t>
            </a:r>
            <a:r>
              <a:rPr lang="en-GB" dirty="0"/>
              <a:t> are the smallest groups. A species consists of all the animals of the same type, who are able to breed and produce young of the same kind. For example, while any two great white sharks are in the same species, as are any two </a:t>
            </a:r>
            <a:r>
              <a:rPr lang="en-GB" dirty="0" err="1" smtClean="0"/>
              <a:t>makos</a:t>
            </a:r>
            <a:r>
              <a:rPr lang="en-GB" dirty="0" smtClean="0"/>
              <a:t> sharks, </a:t>
            </a:r>
            <a:r>
              <a:rPr lang="en-GB" dirty="0"/>
              <a:t>great whites and </a:t>
            </a:r>
            <a:r>
              <a:rPr lang="en-GB" dirty="0" err="1" smtClean="0"/>
              <a:t>makos</a:t>
            </a:r>
            <a:r>
              <a:rPr lang="en-GB" dirty="0" smtClean="0"/>
              <a:t> sharks </a:t>
            </a:r>
            <a:r>
              <a:rPr lang="en-GB" dirty="0"/>
              <a:t>are </a:t>
            </a:r>
            <a:r>
              <a:rPr lang="en-GB" dirty="0" smtClean="0"/>
              <a:t>different </a:t>
            </a:r>
            <a:r>
              <a:rPr lang="en-GB" dirty="0"/>
              <a:t>species (since they can't </a:t>
            </a:r>
            <a:r>
              <a:rPr lang="en-GB" dirty="0" smtClean="0"/>
              <a:t>produce offspring together)</a:t>
            </a:r>
            <a:endParaRPr lang="en-GB" dirty="0"/>
          </a:p>
        </p:txBody>
      </p:sp>
      <p:pic>
        <p:nvPicPr>
          <p:cNvPr id="2050" name="Picture 2" descr="http://images.nationalgeographic.com/wpf/media-live/photos/000/064/cache/great-white-up-close_6455_600x45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4250530"/>
            <a:ext cx="3197225" cy="239791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marinebio.org/upload/Isurus-oxyrinchus/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3942" y="4175121"/>
            <a:ext cx="4114800" cy="244830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990600" y="3581400"/>
            <a:ext cx="1850571" cy="369332"/>
          </a:xfrm>
          <a:prstGeom prst="rect">
            <a:avLst/>
          </a:prstGeom>
          <a:noFill/>
        </p:spPr>
        <p:txBody>
          <a:bodyPr wrap="none" rtlCol="0">
            <a:spAutoFit/>
          </a:bodyPr>
          <a:lstStyle/>
          <a:p>
            <a:r>
              <a:rPr lang="en-GB" dirty="0" smtClean="0"/>
              <a:t>Great white shark</a:t>
            </a:r>
            <a:endParaRPr lang="en-GB" dirty="0"/>
          </a:p>
        </p:txBody>
      </p:sp>
      <p:sp>
        <p:nvSpPr>
          <p:cNvPr id="6" name="TextBox 5"/>
          <p:cNvSpPr txBox="1"/>
          <p:nvPr/>
        </p:nvSpPr>
        <p:spPr>
          <a:xfrm>
            <a:off x="5638800" y="3581400"/>
            <a:ext cx="1359924" cy="369332"/>
          </a:xfrm>
          <a:prstGeom prst="rect">
            <a:avLst/>
          </a:prstGeom>
          <a:noFill/>
        </p:spPr>
        <p:txBody>
          <a:bodyPr wrap="none" rtlCol="0">
            <a:spAutoFit/>
          </a:bodyPr>
          <a:lstStyle/>
          <a:p>
            <a:r>
              <a:rPr lang="en-GB" dirty="0" err="1" smtClean="0"/>
              <a:t>Makos</a:t>
            </a:r>
            <a:r>
              <a:rPr lang="en-GB" dirty="0" smtClean="0"/>
              <a:t> shark</a:t>
            </a:r>
            <a:endParaRPr lang="en-GB" dirty="0"/>
          </a:p>
        </p:txBody>
      </p:sp>
    </p:spTree>
    <p:extLst>
      <p:ext uri="{BB962C8B-B14F-4D97-AF65-F5344CB8AC3E}">
        <p14:creationId xmlns="" xmlns:p14="http://schemas.microsoft.com/office/powerpoint/2010/main" val="247030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 - Geographic isolation + Speciation </a:t>
            </a:r>
            <a:endParaRPr lang="en-GB" dirty="0"/>
          </a:p>
        </p:txBody>
      </p:sp>
      <p:pic>
        <p:nvPicPr>
          <p:cNvPr id="4098" name="Picture 2" descr="http://bio100.nicerweb.net/Locked/media/ch21/allopatric_speciati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143000"/>
            <a:ext cx="4343400" cy="5486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5105400" y="1295400"/>
            <a:ext cx="3771289" cy="2585323"/>
          </a:xfrm>
          <a:prstGeom prst="rect">
            <a:avLst/>
          </a:prstGeom>
          <a:noFill/>
        </p:spPr>
        <p:txBody>
          <a:bodyPr wrap="none" rtlCol="0">
            <a:spAutoFit/>
          </a:bodyPr>
          <a:lstStyle/>
          <a:p>
            <a:r>
              <a:rPr lang="en-GB" dirty="0" smtClean="0"/>
              <a:t>All species change over time.</a:t>
            </a:r>
          </a:p>
          <a:p>
            <a:endParaRPr lang="en-GB" dirty="0" smtClean="0"/>
          </a:p>
          <a:p>
            <a:r>
              <a:rPr lang="en-GB" dirty="0" smtClean="0"/>
              <a:t>When a species is split, each group</a:t>
            </a:r>
          </a:p>
          <a:p>
            <a:r>
              <a:rPr lang="en-GB" dirty="0"/>
              <a:t>w</a:t>
            </a:r>
            <a:r>
              <a:rPr lang="en-GB" dirty="0" smtClean="0"/>
              <a:t>ill change in a different way because</a:t>
            </a:r>
          </a:p>
          <a:p>
            <a:r>
              <a:rPr lang="en-GB" dirty="0"/>
              <a:t>t</a:t>
            </a:r>
            <a:r>
              <a:rPr lang="en-GB" dirty="0" smtClean="0"/>
              <a:t>heir surroundings or food is different.</a:t>
            </a:r>
          </a:p>
          <a:p>
            <a:endParaRPr lang="en-GB" dirty="0" smtClean="0"/>
          </a:p>
          <a:p>
            <a:r>
              <a:rPr lang="en-GB" dirty="0" smtClean="0"/>
              <a:t>Eventually they will become so</a:t>
            </a:r>
          </a:p>
          <a:p>
            <a:r>
              <a:rPr lang="en-GB" dirty="0"/>
              <a:t>d</a:t>
            </a:r>
            <a:r>
              <a:rPr lang="en-GB" dirty="0" smtClean="0"/>
              <a:t>ifferent that they are different</a:t>
            </a:r>
          </a:p>
          <a:p>
            <a:r>
              <a:rPr lang="en-GB" dirty="0"/>
              <a:t>s</a:t>
            </a:r>
            <a:r>
              <a:rPr lang="en-GB" dirty="0" smtClean="0"/>
              <a:t>pecies.</a:t>
            </a:r>
            <a:endParaRPr lang="en-GB" dirty="0"/>
          </a:p>
        </p:txBody>
      </p:sp>
    </p:spTree>
    <p:extLst>
      <p:ext uri="{BB962C8B-B14F-4D97-AF65-F5344CB8AC3E}">
        <p14:creationId xmlns="" xmlns:p14="http://schemas.microsoft.com/office/powerpoint/2010/main" val="124786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 paper - Ring species</a:t>
            </a:r>
            <a:endParaRPr lang="en-GB" dirty="0"/>
          </a:p>
        </p:txBody>
      </p:sp>
      <p:sp>
        <p:nvSpPr>
          <p:cNvPr id="3" name="Rectangle 2"/>
          <p:cNvSpPr/>
          <p:nvPr/>
        </p:nvSpPr>
        <p:spPr>
          <a:xfrm>
            <a:off x="5131808" y="1289715"/>
            <a:ext cx="4012192" cy="4893647"/>
          </a:xfrm>
          <a:prstGeom prst="rect">
            <a:avLst/>
          </a:prstGeom>
        </p:spPr>
        <p:txBody>
          <a:bodyPr wrap="square">
            <a:spAutoFit/>
          </a:bodyPr>
          <a:lstStyle/>
          <a:p>
            <a:r>
              <a:rPr lang="en-GB" sz="2400" b="1" dirty="0"/>
              <a:t>Ring species</a:t>
            </a:r>
            <a:r>
              <a:rPr lang="en-GB" sz="2400" dirty="0"/>
              <a:t> are species with a geographic distribution that forms a </a:t>
            </a:r>
            <a:r>
              <a:rPr lang="en-GB" sz="2400" dirty="0" smtClean="0"/>
              <a:t>ring. </a:t>
            </a:r>
            <a:r>
              <a:rPr lang="en-GB" sz="2400" dirty="0"/>
              <a:t>The many subspecies </a:t>
            </a:r>
            <a:r>
              <a:rPr lang="en-GB" sz="2400" dirty="0" smtClean="0"/>
              <a:t>of salamanders </a:t>
            </a:r>
            <a:r>
              <a:rPr lang="en-GB" sz="2400" dirty="0"/>
              <a:t>in California exhibit subtle </a:t>
            </a:r>
            <a:r>
              <a:rPr lang="en-GB" sz="2400" dirty="0" smtClean="0"/>
              <a:t>visible </a:t>
            </a:r>
            <a:r>
              <a:rPr lang="en-GB" sz="2400" dirty="0"/>
              <a:t>and genetic differences all along their range. They all interbreed with their immediate </a:t>
            </a:r>
            <a:r>
              <a:rPr lang="en-GB" sz="2400" dirty="0" smtClean="0"/>
              <a:t>neighbours but not with others. Except the end groups who are too different to breed together</a:t>
            </a:r>
          </a:p>
          <a:p>
            <a:r>
              <a:rPr lang="en-GB" sz="2400" dirty="0" err="1" smtClean="0"/>
              <a:t>Eschscholtzii</a:t>
            </a:r>
            <a:r>
              <a:rPr lang="en-GB" sz="2400" dirty="0" smtClean="0"/>
              <a:t> and </a:t>
            </a:r>
            <a:r>
              <a:rPr lang="en-GB" sz="2400" dirty="0" err="1" smtClean="0"/>
              <a:t>klauberi</a:t>
            </a:r>
            <a:endParaRPr lang="en-GB" sz="2400" dirty="0"/>
          </a:p>
        </p:txBody>
      </p:sp>
      <p:pic>
        <p:nvPicPr>
          <p:cNvPr id="5124" name="Picture 4" descr="http://evolution.berkeley.edu/evosite/evo101/images/ensatina.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371600"/>
            <a:ext cx="4446008" cy="4905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036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1143000"/>
          </a:xfrm>
        </p:spPr>
        <p:txBody>
          <a:bodyPr>
            <a:normAutofit fontScale="90000"/>
          </a:bodyPr>
          <a:lstStyle/>
          <a:p>
            <a:r>
              <a:rPr lang="en-GB" dirty="0" smtClean="0"/>
              <a:t>  Variation - keys</a:t>
            </a:r>
            <a:endParaRPr lang="en-GB" dirty="0"/>
          </a:p>
        </p:txBody>
      </p:sp>
      <p:pic>
        <p:nvPicPr>
          <p:cNvPr id="3076" name="Picture 4" descr="http://blueteamscience.weebly.com/uploads/1/3/4/5/13458695/dichotomouske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884" y="0"/>
            <a:ext cx="6568794" cy="662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9025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495</Words>
  <Application>Microsoft Office PowerPoint</Application>
  <PresentationFormat>On-screen Show (4:3)</PresentationFormat>
  <Paragraphs>110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Biology revision (B1)</vt:lpstr>
      <vt:lpstr>Classification – remember 2 things about each group</vt:lpstr>
      <vt:lpstr>Classification – each kingdom is divided into Phylum – each phylum is divided into classes etc. a bit like you – first classification boy/girl, second – age/year group. Third – form group, fourth – last name, fifth – first name e.g. Smith, Jane. the last two classifications are like the last name and first name of the species their BINOMIAL name  (Genus and Species) – e.g. Ursus arctos</vt:lpstr>
      <vt:lpstr>Invertebrates       and       vertebrates No back-bone                     backbone  </vt:lpstr>
      <vt:lpstr>Vertebrates and Invertebrates</vt:lpstr>
      <vt:lpstr>species</vt:lpstr>
      <vt:lpstr>H - Geographic isolation + Speciation </vt:lpstr>
      <vt:lpstr>H paper - Ring species</vt:lpstr>
      <vt:lpstr>  Variation - keys</vt:lpstr>
      <vt:lpstr>Variation - keys</vt:lpstr>
      <vt:lpstr>H paper - Biodiversity</vt:lpstr>
      <vt:lpstr>Variation</vt:lpstr>
      <vt:lpstr>Variation -  </vt:lpstr>
      <vt:lpstr>Evolution – by natural selection</vt:lpstr>
      <vt:lpstr>Gene</vt:lpstr>
      <vt:lpstr>Alleles</vt:lpstr>
      <vt:lpstr>Punnett Squares</vt:lpstr>
      <vt:lpstr>Genetic disorders – dominant Huntingtons</vt:lpstr>
      <vt:lpstr>Genetic disorders - recessive</vt:lpstr>
      <vt:lpstr>Homeostasis – key words</vt:lpstr>
      <vt:lpstr>Homeostasis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dc:title>
  <dc:creator/>
  <cp:lastModifiedBy>Kathy</cp:lastModifiedBy>
  <cp:revision>29</cp:revision>
  <dcterms:created xsi:type="dcterms:W3CDTF">2006-08-16T00:00:00Z</dcterms:created>
  <dcterms:modified xsi:type="dcterms:W3CDTF">2012-12-23T22:36:01Z</dcterms:modified>
</cp:coreProperties>
</file>