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4" r:id="rId7"/>
    <p:sldId id="261" r:id="rId8"/>
    <p:sldId id="262" r:id="rId9"/>
    <p:sldId id="260"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gif"/><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Edexcel Physics P2 (2012/3)</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27474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Forces</a:t>
            </a:r>
            <a:endParaRPr lang="en-GB" dirty="0"/>
          </a:p>
        </p:txBody>
      </p:sp>
      <p:pic>
        <p:nvPicPr>
          <p:cNvPr id="2050" name="Picture 2" descr="http://www.wignallandwales.co.nz/NDSWB/Sample-files/waterski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304800"/>
            <a:ext cx="2676525" cy="26098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61670" y="1219200"/>
            <a:ext cx="6268896" cy="4524315"/>
          </a:xfrm>
          <a:prstGeom prst="rect">
            <a:avLst/>
          </a:prstGeom>
          <a:noFill/>
        </p:spPr>
        <p:txBody>
          <a:bodyPr wrap="none" rtlCol="0">
            <a:spAutoFit/>
          </a:bodyPr>
          <a:lstStyle/>
          <a:p>
            <a:r>
              <a:rPr lang="en-GB" dirty="0" smtClean="0"/>
              <a:t>Force arrows are usually drawn from the centre</a:t>
            </a:r>
          </a:p>
          <a:p>
            <a:r>
              <a:rPr lang="en-GB" dirty="0" smtClean="0"/>
              <a:t>They are in the direction of the force</a:t>
            </a:r>
          </a:p>
          <a:p>
            <a:r>
              <a:rPr lang="en-GB" dirty="0" smtClean="0"/>
              <a:t>The length of the arrow represents the size</a:t>
            </a:r>
          </a:p>
          <a:p>
            <a:r>
              <a:rPr lang="en-GB" dirty="0" smtClean="0"/>
              <a:t>That </a:t>
            </a:r>
            <a:r>
              <a:rPr lang="en-GB" dirty="0" smtClean="0"/>
              <a:t>means </a:t>
            </a:r>
            <a:r>
              <a:rPr lang="en-GB" dirty="0" smtClean="0"/>
              <a:t>if 2 forces are equal and opposite, the arrows</a:t>
            </a:r>
          </a:p>
          <a:p>
            <a:r>
              <a:rPr lang="en-GB" dirty="0" smtClean="0"/>
              <a:t>will be pointing in opposite directions and </a:t>
            </a:r>
            <a:r>
              <a:rPr lang="en-GB" dirty="0" smtClean="0"/>
              <a:t>be of</a:t>
            </a:r>
            <a:endParaRPr lang="en-GB" dirty="0" smtClean="0"/>
          </a:p>
          <a:p>
            <a:r>
              <a:rPr lang="en-GB" dirty="0"/>
              <a:t>e</a:t>
            </a:r>
            <a:r>
              <a:rPr lang="en-GB" dirty="0" smtClean="0"/>
              <a:t>qual length.</a:t>
            </a:r>
          </a:p>
          <a:p>
            <a:r>
              <a:rPr lang="en-GB" dirty="0" smtClean="0"/>
              <a:t>An upward force is often called ‘up-thrust’, ‘lift’ or ‘air resistance’</a:t>
            </a:r>
          </a:p>
          <a:p>
            <a:r>
              <a:rPr lang="en-GB" dirty="0" smtClean="0"/>
              <a:t>A forward force is often called ‘thrust’</a:t>
            </a:r>
          </a:p>
          <a:p>
            <a:r>
              <a:rPr lang="en-GB" dirty="0" smtClean="0"/>
              <a:t>A downward force is often called ‘gravity’ or ‘weight’</a:t>
            </a:r>
          </a:p>
          <a:p>
            <a:r>
              <a:rPr lang="en-GB" dirty="0" smtClean="0"/>
              <a:t>A backwards force is often called ‘air resistance’ or ‘friction’</a:t>
            </a:r>
          </a:p>
          <a:p>
            <a:endParaRPr lang="en-GB" dirty="0" smtClean="0"/>
          </a:p>
          <a:p>
            <a:r>
              <a:rPr lang="en-GB" b="1" dirty="0" smtClean="0"/>
              <a:t>Questions</a:t>
            </a:r>
            <a:endParaRPr lang="en-GB" b="1" dirty="0"/>
          </a:p>
          <a:p>
            <a:r>
              <a:rPr lang="en-GB" dirty="0" smtClean="0"/>
              <a:t>On the cyclist, which arrow shows:</a:t>
            </a:r>
          </a:p>
          <a:p>
            <a:r>
              <a:rPr lang="en-GB" dirty="0" smtClean="0"/>
              <a:t>The force of gravity, or weight</a:t>
            </a:r>
          </a:p>
          <a:p>
            <a:r>
              <a:rPr lang="en-GB" dirty="0" smtClean="0"/>
              <a:t>The combined forces of friction</a:t>
            </a:r>
          </a:p>
          <a:p>
            <a:r>
              <a:rPr lang="en-GB" dirty="0" smtClean="0"/>
              <a:t>The thrust provided by the </a:t>
            </a:r>
            <a:r>
              <a:rPr lang="en-GB" dirty="0" smtClean="0"/>
              <a:t>cyclist</a:t>
            </a:r>
          </a:p>
        </p:txBody>
      </p:sp>
      <p:pic>
        <p:nvPicPr>
          <p:cNvPr id="2052" name="Picture 4" descr="cycli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3617160"/>
            <a:ext cx="2676525" cy="310749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971800" y="5851306"/>
            <a:ext cx="2286000" cy="646331"/>
          </a:xfrm>
          <a:prstGeom prst="rect">
            <a:avLst/>
          </a:prstGeom>
        </p:spPr>
        <p:txBody>
          <a:bodyPr>
            <a:spAutoFit/>
          </a:bodyPr>
          <a:lstStyle/>
          <a:p>
            <a:pPr lvl="0"/>
            <a:r>
              <a:rPr lang="en-GB" b="1" dirty="0">
                <a:solidFill>
                  <a:prstClr val="black"/>
                </a:solidFill>
              </a:rPr>
              <a:t>Answers</a:t>
            </a:r>
          </a:p>
          <a:p>
            <a:pPr lvl="0"/>
            <a:r>
              <a:rPr lang="en-GB" dirty="0">
                <a:solidFill>
                  <a:prstClr val="black"/>
                </a:solidFill>
              </a:rPr>
              <a:t>C, B, D</a:t>
            </a:r>
            <a:endParaRPr lang="en-GB" dirty="0">
              <a:solidFill>
                <a:prstClr val="black"/>
              </a:solidFill>
            </a:endParaRPr>
          </a:p>
        </p:txBody>
      </p:sp>
      <p:sp>
        <p:nvSpPr>
          <p:cNvPr id="5" name="Rectangle 4"/>
          <p:cNvSpPr/>
          <p:nvPr/>
        </p:nvSpPr>
        <p:spPr>
          <a:xfrm>
            <a:off x="2934269" y="6174471"/>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4463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Resultant Forces</a:t>
            </a:r>
            <a:endParaRPr lang="en-GB" dirty="0"/>
          </a:p>
        </p:txBody>
      </p:sp>
      <p:pic>
        <p:nvPicPr>
          <p:cNvPr id="1026" name="Picture 2" descr="http://physicsnet.co.uk/wp-content/uploads/2010/06/resultant-forc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3810000" cy="4495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91000" y="1676400"/>
            <a:ext cx="4903009" cy="3139321"/>
          </a:xfrm>
          <a:prstGeom prst="rect">
            <a:avLst/>
          </a:prstGeom>
          <a:noFill/>
        </p:spPr>
        <p:txBody>
          <a:bodyPr wrap="none" rtlCol="0">
            <a:spAutoFit/>
          </a:bodyPr>
          <a:lstStyle/>
          <a:p>
            <a:r>
              <a:rPr lang="en-GB" dirty="0" smtClean="0"/>
              <a:t>A resultant force is the ‘result’ of </a:t>
            </a:r>
          </a:p>
          <a:p>
            <a:r>
              <a:rPr lang="en-GB" dirty="0" smtClean="0"/>
              <a:t>Adding or subtracting the original forces</a:t>
            </a:r>
          </a:p>
          <a:p>
            <a:endParaRPr lang="en-GB" dirty="0"/>
          </a:p>
          <a:p>
            <a:r>
              <a:rPr lang="en-GB" dirty="0" smtClean="0"/>
              <a:t>You add if they are in the same direction</a:t>
            </a:r>
          </a:p>
          <a:p>
            <a:r>
              <a:rPr lang="en-GB" dirty="0" smtClean="0"/>
              <a:t>You subtract is they are in opposite directions</a:t>
            </a:r>
          </a:p>
          <a:p>
            <a:endParaRPr lang="en-GB" dirty="0"/>
          </a:p>
          <a:p>
            <a:r>
              <a:rPr lang="en-GB" dirty="0" smtClean="0"/>
              <a:t>If the resultant force is </a:t>
            </a:r>
            <a:r>
              <a:rPr lang="en-GB" u="sng" dirty="0" smtClean="0"/>
              <a:t>zero</a:t>
            </a:r>
            <a:r>
              <a:rPr lang="en-GB" dirty="0" smtClean="0"/>
              <a:t>, then the object is</a:t>
            </a:r>
          </a:p>
          <a:p>
            <a:r>
              <a:rPr lang="en-GB" dirty="0"/>
              <a:t>e</a:t>
            </a:r>
            <a:r>
              <a:rPr lang="en-GB" dirty="0" smtClean="0"/>
              <a:t>ither stationary or is moving at a constant speed</a:t>
            </a:r>
          </a:p>
          <a:p>
            <a:endParaRPr lang="en-GB" dirty="0"/>
          </a:p>
          <a:p>
            <a:r>
              <a:rPr lang="en-GB" dirty="0" smtClean="0"/>
              <a:t>If the resultant force is </a:t>
            </a:r>
            <a:r>
              <a:rPr lang="en-GB" b="1" dirty="0" smtClean="0"/>
              <a:t>NOT</a:t>
            </a:r>
            <a:r>
              <a:rPr lang="en-GB" dirty="0" smtClean="0"/>
              <a:t> zero then the object is</a:t>
            </a:r>
          </a:p>
          <a:p>
            <a:r>
              <a:rPr lang="en-GB" dirty="0"/>
              <a:t>e</a:t>
            </a:r>
            <a:r>
              <a:rPr lang="en-GB" dirty="0" smtClean="0"/>
              <a:t>ither speeding up or slowing down</a:t>
            </a:r>
            <a:endParaRPr lang="en-GB" dirty="0"/>
          </a:p>
        </p:txBody>
      </p:sp>
    </p:spTree>
    <p:extLst>
      <p:ext uri="{BB962C8B-B14F-4D97-AF65-F5344CB8AC3E}">
        <p14:creationId xmlns:p14="http://schemas.microsoft.com/office/powerpoint/2010/main" val="2616788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Resultant forces - questions </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42767"/>
            <a:ext cx="3657600" cy="5203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724400" y="1500411"/>
            <a:ext cx="2946704" cy="369332"/>
          </a:xfrm>
          <a:prstGeom prst="rect">
            <a:avLst/>
          </a:prstGeom>
          <a:noFill/>
        </p:spPr>
        <p:txBody>
          <a:bodyPr wrap="none" rtlCol="0">
            <a:spAutoFit/>
          </a:bodyPr>
          <a:lstStyle/>
          <a:p>
            <a:r>
              <a:rPr lang="en-GB" dirty="0" smtClean="0"/>
              <a:t>Draw the line and the answer</a:t>
            </a:r>
            <a:endParaRPr lang="en-GB" dirty="0"/>
          </a:p>
        </p:txBody>
      </p:sp>
      <p:pic>
        <p:nvPicPr>
          <p:cNvPr id="2052" name="Picture 4" descr="http://www.physicsclassroom.com/class/newtlaws/u2l2d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5125" y="3276600"/>
            <a:ext cx="3168473" cy="304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62600" y="2667000"/>
            <a:ext cx="972574" cy="369332"/>
          </a:xfrm>
          <a:prstGeom prst="rect">
            <a:avLst/>
          </a:prstGeom>
          <a:noFill/>
        </p:spPr>
        <p:txBody>
          <a:bodyPr wrap="none" rtlCol="0">
            <a:spAutoFit/>
          </a:bodyPr>
          <a:lstStyle/>
          <a:p>
            <a:r>
              <a:rPr lang="en-GB" dirty="0" smtClean="0"/>
              <a:t>Answers</a:t>
            </a:r>
            <a:endParaRPr lang="en-GB" dirty="0"/>
          </a:p>
        </p:txBody>
      </p:sp>
      <p:sp>
        <p:nvSpPr>
          <p:cNvPr id="6" name="Rectangle 5"/>
          <p:cNvSpPr/>
          <p:nvPr/>
        </p:nvSpPr>
        <p:spPr>
          <a:xfrm>
            <a:off x="4495800" y="3036332"/>
            <a:ext cx="3657600" cy="359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9779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Forces and acceleration</a:t>
            </a:r>
            <a:endParaRPr lang="en-GB" dirty="0"/>
          </a:p>
        </p:txBody>
      </p:sp>
      <p:pic>
        <p:nvPicPr>
          <p:cNvPr id="3074" name="Picture 2" descr="http://www.calctool.org/CALC/phys/newtonian/fm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008" y="1113288"/>
            <a:ext cx="28575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www.rpdp.net/sciencetips_v3/images/p8b1/P8B1_clip_image01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447800"/>
            <a:ext cx="3371850" cy="2095501"/>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733800"/>
            <a:ext cx="73805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6"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283" y="4495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7"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5334000"/>
            <a:ext cx="713909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8"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6283" y="5951846"/>
            <a:ext cx="1393306" cy="44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72283" y="4267200"/>
            <a:ext cx="152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209800" y="5943600"/>
            <a:ext cx="1479789"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15338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462"/>
            <a:ext cx="8229600" cy="1143000"/>
          </a:xfrm>
        </p:spPr>
        <p:txBody>
          <a:bodyPr/>
          <a:lstStyle/>
          <a:p>
            <a:r>
              <a:rPr lang="en-GB" dirty="0" smtClean="0"/>
              <a:t>                      Terminal Velocity (m/s)</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609" y="457200"/>
            <a:ext cx="2314575" cy="272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descr="http://physicsnet.co.uk/wp-content/uploads/2010/06/terminal-velocit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65525"/>
            <a:ext cx="3200400" cy="37924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114743" y="990600"/>
            <a:ext cx="5354472" cy="923330"/>
          </a:xfrm>
          <a:prstGeom prst="rect">
            <a:avLst/>
          </a:prstGeom>
        </p:spPr>
        <p:txBody>
          <a:bodyPr wrap="square">
            <a:spAutoFit/>
          </a:bodyPr>
          <a:lstStyle/>
          <a:p>
            <a:r>
              <a:rPr lang="en-GB" dirty="0" smtClean="0"/>
              <a:t>When an object’s </a:t>
            </a:r>
            <a:r>
              <a:rPr lang="en-GB" dirty="0"/>
              <a:t>weight is balanced by the air resistance. There is no resultant force and the object reaches a steady speed, called the </a:t>
            </a:r>
            <a:r>
              <a:rPr lang="en-GB" b="1" dirty="0"/>
              <a:t>terminal velocity</a:t>
            </a:r>
            <a:r>
              <a:rPr lang="en-GB" dirty="0"/>
              <a:t>.</a:t>
            </a:r>
            <a:endParaRPr lang="en-GB" dirty="0"/>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9113" y="4693865"/>
            <a:ext cx="3964887" cy="2136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descr="http://www.cyberphysics.co.uk/graphics/graphs/terminal_velocity.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3480" y="1913930"/>
            <a:ext cx="5002732" cy="275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900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28"/>
            <a:ext cx="8229600" cy="1143000"/>
          </a:xfrm>
        </p:spPr>
        <p:txBody>
          <a:bodyPr/>
          <a:lstStyle/>
          <a:p>
            <a:r>
              <a:rPr lang="en-GB" dirty="0" smtClean="0"/>
              <a:t>Stopping distances</a:t>
            </a:r>
            <a:endParaRPr lang="en-GB" dirty="0"/>
          </a:p>
        </p:txBody>
      </p:sp>
      <p:pic>
        <p:nvPicPr>
          <p:cNvPr id="5122" name="Picture 2" descr="http://physicsnet.co.uk/wp-content/uploads/2010/06/stopping-distanc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1725" y="946245"/>
            <a:ext cx="4724400" cy="1724407"/>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revisionworld.co.uk/sites/default/files/imce/stopping%20dist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5025" y="2971801"/>
            <a:ext cx="5257800" cy="176473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79863" y="1038010"/>
            <a:ext cx="3600345" cy="5632311"/>
          </a:xfrm>
          <a:prstGeom prst="rect">
            <a:avLst/>
          </a:prstGeom>
          <a:noFill/>
        </p:spPr>
        <p:txBody>
          <a:bodyPr wrap="none" rtlCol="0">
            <a:spAutoFit/>
          </a:bodyPr>
          <a:lstStyle/>
          <a:p>
            <a:r>
              <a:rPr lang="en-GB" b="1" dirty="0" smtClean="0"/>
              <a:t>Thinking distance</a:t>
            </a:r>
          </a:p>
          <a:p>
            <a:r>
              <a:rPr lang="en-GB" u="sng" dirty="0" smtClean="0"/>
              <a:t>How far the car</a:t>
            </a:r>
          </a:p>
          <a:p>
            <a:r>
              <a:rPr lang="en-GB" u="sng" dirty="0"/>
              <a:t>t</a:t>
            </a:r>
            <a:r>
              <a:rPr lang="en-GB" u="sng" dirty="0" smtClean="0"/>
              <a:t>ravels </a:t>
            </a:r>
            <a:r>
              <a:rPr lang="en-GB" dirty="0" smtClean="0"/>
              <a:t>from when </a:t>
            </a:r>
          </a:p>
          <a:p>
            <a:r>
              <a:rPr lang="en-GB" dirty="0"/>
              <a:t>t</a:t>
            </a:r>
            <a:r>
              <a:rPr lang="en-GB" dirty="0" smtClean="0"/>
              <a:t>he driver sees she</a:t>
            </a:r>
          </a:p>
          <a:p>
            <a:r>
              <a:rPr lang="en-GB" dirty="0"/>
              <a:t>n</a:t>
            </a:r>
            <a:r>
              <a:rPr lang="en-GB" dirty="0" smtClean="0"/>
              <a:t>eeds to stop to </a:t>
            </a:r>
          </a:p>
          <a:p>
            <a:r>
              <a:rPr lang="en-GB" dirty="0"/>
              <a:t>w</a:t>
            </a:r>
            <a:r>
              <a:rPr lang="en-GB" dirty="0" smtClean="0"/>
              <a:t>hen she puts her</a:t>
            </a:r>
          </a:p>
          <a:p>
            <a:r>
              <a:rPr lang="en-GB" dirty="0"/>
              <a:t>f</a:t>
            </a:r>
            <a:r>
              <a:rPr lang="en-GB" dirty="0" smtClean="0"/>
              <a:t>oot on the brake</a:t>
            </a:r>
          </a:p>
          <a:p>
            <a:endParaRPr lang="en-GB" dirty="0"/>
          </a:p>
          <a:p>
            <a:r>
              <a:rPr lang="en-GB" dirty="0" smtClean="0"/>
              <a:t>Things that can</a:t>
            </a:r>
          </a:p>
          <a:p>
            <a:r>
              <a:rPr lang="en-GB" dirty="0"/>
              <a:t>i</a:t>
            </a:r>
            <a:r>
              <a:rPr lang="en-GB" dirty="0" smtClean="0"/>
              <a:t>ncrease this </a:t>
            </a:r>
          </a:p>
          <a:p>
            <a:r>
              <a:rPr lang="en-GB" dirty="0"/>
              <a:t>d</a:t>
            </a:r>
            <a:r>
              <a:rPr lang="en-GB" dirty="0" smtClean="0"/>
              <a:t>istance:</a:t>
            </a:r>
          </a:p>
          <a:p>
            <a:r>
              <a:rPr lang="en-GB" dirty="0" smtClean="0"/>
              <a:t>(</a:t>
            </a:r>
            <a:r>
              <a:rPr lang="en-GB" u="sng" dirty="0" smtClean="0"/>
              <a:t>They only affect</a:t>
            </a:r>
          </a:p>
          <a:p>
            <a:r>
              <a:rPr lang="en-GB" u="sng" dirty="0" smtClean="0"/>
              <a:t>The driver</a:t>
            </a:r>
            <a:r>
              <a:rPr lang="en-GB" dirty="0" smtClean="0"/>
              <a:t>)</a:t>
            </a:r>
          </a:p>
          <a:p>
            <a:r>
              <a:rPr lang="en-GB" dirty="0"/>
              <a:t>d</a:t>
            </a:r>
            <a:r>
              <a:rPr lang="en-GB" dirty="0" smtClean="0"/>
              <a:t>istractions</a:t>
            </a:r>
          </a:p>
          <a:p>
            <a:r>
              <a:rPr lang="en-GB" dirty="0"/>
              <a:t>m</a:t>
            </a:r>
            <a:r>
              <a:rPr lang="en-GB" dirty="0" smtClean="0"/>
              <a:t>obile phone use</a:t>
            </a:r>
          </a:p>
          <a:p>
            <a:r>
              <a:rPr lang="en-GB" dirty="0"/>
              <a:t>a</a:t>
            </a:r>
            <a:r>
              <a:rPr lang="en-GB" dirty="0" smtClean="0"/>
              <a:t>lcohol, drugs</a:t>
            </a:r>
          </a:p>
          <a:p>
            <a:r>
              <a:rPr lang="en-GB" dirty="0"/>
              <a:t>t</a:t>
            </a:r>
            <a:r>
              <a:rPr lang="en-GB" dirty="0" smtClean="0"/>
              <a:t>iredness</a:t>
            </a:r>
          </a:p>
          <a:p>
            <a:r>
              <a:rPr lang="en-GB" dirty="0" smtClean="0"/>
              <a:t>These make thinking distance longer</a:t>
            </a:r>
          </a:p>
          <a:p>
            <a:r>
              <a:rPr lang="en-GB" dirty="0"/>
              <a:t>a</a:t>
            </a:r>
            <a:r>
              <a:rPr lang="en-GB" dirty="0" smtClean="0"/>
              <a:t>nd also stopping distance longer</a:t>
            </a:r>
          </a:p>
          <a:p>
            <a:r>
              <a:rPr lang="en-GB" dirty="0" smtClean="0"/>
              <a:t>(but not braking distance)</a:t>
            </a:r>
          </a:p>
        </p:txBody>
      </p:sp>
      <p:sp>
        <p:nvSpPr>
          <p:cNvPr id="5" name="TextBox 4"/>
          <p:cNvSpPr txBox="1"/>
          <p:nvPr/>
        </p:nvSpPr>
        <p:spPr>
          <a:xfrm>
            <a:off x="7239000" y="966717"/>
            <a:ext cx="1920526" cy="4801314"/>
          </a:xfrm>
          <a:prstGeom prst="rect">
            <a:avLst/>
          </a:prstGeom>
          <a:noFill/>
        </p:spPr>
        <p:txBody>
          <a:bodyPr wrap="none" rtlCol="0">
            <a:spAutoFit/>
          </a:bodyPr>
          <a:lstStyle/>
          <a:p>
            <a:r>
              <a:rPr lang="en-GB" b="1" dirty="0" smtClean="0"/>
              <a:t>Breaking distance</a:t>
            </a:r>
          </a:p>
          <a:p>
            <a:r>
              <a:rPr lang="en-GB" u="sng" dirty="0" smtClean="0"/>
              <a:t>How far the car</a:t>
            </a:r>
          </a:p>
          <a:p>
            <a:r>
              <a:rPr lang="en-GB" u="sng" dirty="0" smtClean="0"/>
              <a:t>travels </a:t>
            </a:r>
            <a:r>
              <a:rPr lang="en-GB" dirty="0" smtClean="0"/>
              <a:t>from</a:t>
            </a:r>
          </a:p>
          <a:p>
            <a:r>
              <a:rPr lang="en-GB" dirty="0" smtClean="0"/>
              <a:t>when the </a:t>
            </a:r>
          </a:p>
          <a:p>
            <a:r>
              <a:rPr lang="en-GB" dirty="0"/>
              <a:t>d</a:t>
            </a:r>
            <a:r>
              <a:rPr lang="en-GB" dirty="0" smtClean="0"/>
              <a:t>river puts her</a:t>
            </a:r>
          </a:p>
          <a:p>
            <a:r>
              <a:rPr lang="en-GB" dirty="0"/>
              <a:t>f</a:t>
            </a:r>
            <a:r>
              <a:rPr lang="en-GB" dirty="0" smtClean="0"/>
              <a:t>oot on the brake</a:t>
            </a:r>
          </a:p>
          <a:p>
            <a:r>
              <a:rPr lang="en-GB" dirty="0"/>
              <a:t>t</a:t>
            </a:r>
            <a:r>
              <a:rPr lang="en-GB" dirty="0" smtClean="0"/>
              <a:t>o when the car</a:t>
            </a:r>
          </a:p>
          <a:p>
            <a:r>
              <a:rPr lang="en-GB" dirty="0"/>
              <a:t>a</a:t>
            </a:r>
            <a:r>
              <a:rPr lang="en-GB" dirty="0" smtClean="0"/>
              <a:t>ctually stops</a:t>
            </a:r>
          </a:p>
          <a:p>
            <a:endParaRPr lang="en-GB" dirty="0"/>
          </a:p>
          <a:p>
            <a:endParaRPr lang="en-GB" dirty="0" smtClean="0"/>
          </a:p>
          <a:p>
            <a:r>
              <a:rPr lang="en-GB" dirty="0" smtClean="0"/>
              <a:t>Things that make </a:t>
            </a:r>
          </a:p>
          <a:p>
            <a:r>
              <a:rPr lang="en-GB" dirty="0" smtClean="0"/>
              <a:t>Braking distance</a:t>
            </a:r>
          </a:p>
          <a:p>
            <a:r>
              <a:rPr lang="en-GB" dirty="0" smtClean="0"/>
              <a:t>Longer – </a:t>
            </a:r>
            <a:r>
              <a:rPr lang="en-GB" u="sng" dirty="0" smtClean="0"/>
              <a:t>they only</a:t>
            </a:r>
          </a:p>
          <a:p>
            <a:r>
              <a:rPr lang="en-GB" u="sng" dirty="0" smtClean="0"/>
              <a:t>Affect the car</a:t>
            </a:r>
          </a:p>
          <a:p>
            <a:r>
              <a:rPr lang="en-GB" dirty="0" smtClean="0"/>
              <a:t>Worn tyres</a:t>
            </a:r>
          </a:p>
          <a:p>
            <a:r>
              <a:rPr lang="en-GB" dirty="0" smtClean="0"/>
              <a:t>Icy/wet roads</a:t>
            </a:r>
          </a:p>
          <a:p>
            <a:r>
              <a:rPr lang="en-GB" dirty="0" smtClean="0"/>
              <a:t>Worn brakes</a:t>
            </a:r>
            <a:endParaRPr lang="en-GB" dirty="0"/>
          </a:p>
        </p:txBody>
      </p:sp>
      <p:sp>
        <p:nvSpPr>
          <p:cNvPr id="6" name="TextBox 5"/>
          <p:cNvSpPr txBox="1"/>
          <p:nvPr/>
        </p:nvSpPr>
        <p:spPr>
          <a:xfrm>
            <a:off x="4598530" y="5768031"/>
            <a:ext cx="4560996" cy="646331"/>
          </a:xfrm>
          <a:prstGeom prst="rect">
            <a:avLst/>
          </a:prstGeom>
          <a:noFill/>
        </p:spPr>
        <p:txBody>
          <a:bodyPr wrap="square" rtlCol="0">
            <a:spAutoFit/>
          </a:bodyPr>
          <a:lstStyle/>
          <a:p>
            <a:r>
              <a:rPr lang="en-GB" dirty="0" smtClean="0"/>
              <a:t>These will make braking distance and stopping distance longer, but not thinking distance</a:t>
            </a:r>
            <a:endParaRPr lang="en-GB" dirty="0"/>
          </a:p>
        </p:txBody>
      </p:sp>
    </p:spTree>
    <p:extLst>
      <p:ext uri="{BB962C8B-B14F-4D97-AF65-F5344CB8AC3E}">
        <p14:creationId xmlns:p14="http://schemas.microsoft.com/office/powerpoint/2010/main" val="515442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Stopping distance</a:t>
            </a:r>
            <a:endParaRPr lang="en-GB" dirty="0"/>
          </a:p>
        </p:txBody>
      </p:sp>
      <p:sp>
        <p:nvSpPr>
          <p:cNvPr id="4" name="Content Placeholder 3"/>
          <p:cNvSpPr>
            <a:spLocks noGrp="1"/>
          </p:cNvSpPr>
          <p:nvPr>
            <p:ph sz="half" idx="1"/>
          </p:nvPr>
        </p:nvSpPr>
        <p:spPr/>
        <p:txBody>
          <a:bodyPr>
            <a:normAutofit fontScale="92500" lnSpcReduction="10000"/>
          </a:bodyPr>
          <a:lstStyle/>
          <a:p>
            <a:r>
              <a:rPr lang="en-GB" dirty="0" smtClean="0"/>
              <a:t>Name 3 factors that affect a drivers reaction time</a:t>
            </a:r>
          </a:p>
          <a:p>
            <a:r>
              <a:rPr lang="en-GB" dirty="0" smtClean="0"/>
              <a:t>What effect does an increase in thinking time have on </a:t>
            </a:r>
          </a:p>
          <a:p>
            <a:r>
              <a:rPr lang="en-GB" dirty="0" smtClean="0"/>
              <a:t>A) thinking distance</a:t>
            </a:r>
          </a:p>
          <a:p>
            <a:r>
              <a:rPr lang="en-GB" dirty="0" smtClean="0"/>
              <a:t>B) braking distance</a:t>
            </a:r>
          </a:p>
          <a:p>
            <a:r>
              <a:rPr lang="en-GB" dirty="0" smtClean="0"/>
              <a:t>C) stopping distance</a:t>
            </a:r>
          </a:p>
          <a:p>
            <a:endParaRPr lang="en-GB" dirty="0"/>
          </a:p>
        </p:txBody>
      </p:sp>
      <p:sp>
        <p:nvSpPr>
          <p:cNvPr id="5" name="Content Placeholder 4"/>
          <p:cNvSpPr>
            <a:spLocks noGrp="1"/>
          </p:cNvSpPr>
          <p:nvPr>
            <p:ph sz="half" idx="2"/>
          </p:nvPr>
        </p:nvSpPr>
        <p:spPr/>
        <p:txBody>
          <a:bodyPr>
            <a:normAutofit fontScale="92500" lnSpcReduction="10000"/>
          </a:bodyPr>
          <a:lstStyle/>
          <a:p>
            <a:r>
              <a:rPr lang="en-GB" dirty="0" smtClean="0"/>
              <a:t>If a car goes faster what effect will this have on</a:t>
            </a:r>
          </a:p>
          <a:p>
            <a:r>
              <a:rPr lang="en-GB" dirty="0" smtClean="0"/>
              <a:t>A) thinking time</a:t>
            </a:r>
          </a:p>
          <a:p>
            <a:r>
              <a:rPr lang="en-GB" dirty="0" smtClean="0"/>
              <a:t>B) braking distance</a:t>
            </a:r>
          </a:p>
          <a:p>
            <a:r>
              <a:rPr lang="en-GB" dirty="0" smtClean="0"/>
              <a:t>C) stopping distance</a:t>
            </a:r>
          </a:p>
          <a:p>
            <a:r>
              <a:rPr lang="en-GB" dirty="0" smtClean="0"/>
              <a:t>D) stopping time</a:t>
            </a:r>
          </a:p>
          <a:p>
            <a:pPr marL="0" indent="0">
              <a:buNone/>
            </a:pPr>
            <a:r>
              <a:rPr lang="en-GB" dirty="0" smtClean="0"/>
              <a:t>What effect will worn tires have on</a:t>
            </a:r>
          </a:p>
          <a:p>
            <a:pPr marL="514350" indent="-514350">
              <a:buAutoNum type="alphaLcParenR"/>
            </a:pPr>
            <a:r>
              <a:rPr lang="en-GB" dirty="0" smtClean="0"/>
              <a:t>Thinking time</a:t>
            </a:r>
          </a:p>
          <a:p>
            <a:pPr marL="514350" indent="-514350">
              <a:buAutoNum type="alphaLcParenR"/>
            </a:pPr>
            <a:r>
              <a:rPr lang="en-GB" dirty="0" smtClean="0"/>
              <a:t>Braking time</a:t>
            </a:r>
            <a:endParaRPr lang="en-GB" dirty="0"/>
          </a:p>
        </p:txBody>
      </p:sp>
    </p:spTree>
    <p:extLst>
      <p:ext uri="{BB962C8B-B14F-4D97-AF65-F5344CB8AC3E}">
        <p14:creationId xmlns:p14="http://schemas.microsoft.com/office/powerpoint/2010/main" val="1023992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Stopping distance - Answers</a:t>
            </a:r>
            <a:endParaRPr lang="en-GB" dirty="0"/>
          </a:p>
        </p:txBody>
      </p:sp>
      <p:sp>
        <p:nvSpPr>
          <p:cNvPr id="4" name="Content Placeholder 3"/>
          <p:cNvSpPr>
            <a:spLocks noGrp="1"/>
          </p:cNvSpPr>
          <p:nvPr>
            <p:ph sz="half" idx="1"/>
          </p:nvPr>
        </p:nvSpPr>
        <p:spPr/>
        <p:txBody>
          <a:bodyPr>
            <a:normAutofit fontScale="62500" lnSpcReduction="20000"/>
          </a:bodyPr>
          <a:lstStyle/>
          <a:p>
            <a:r>
              <a:rPr lang="en-GB" dirty="0" smtClean="0"/>
              <a:t>Name 3 factors that affect a drivers reaction time</a:t>
            </a:r>
          </a:p>
          <a:p>
            <a:r>
              <a:rPr lang="en-GB" dirty="0" smtClean="0"/>
              <a:t>What effect does an increase in thinking time have on </a:t>
            </a:r>
          </a:p>
          <a:p>
            <a:r>
              <a:rPr lang="en-GB" dirty="0" smtClean="0"/>
              <a:t>A) thinking distance</a:t>
            </a:r>
          </a:p>
          <a:p>
            <a:r>
              <a:rPr lang="en-GB" dirty="0" smtClean="0"/>
              <a:t>increases</a:t>
            </a:r>
          </a:p>
          <a:p>
            <a:r>
              <a:rPr lang="en-GB" dirty="0" smtClean="0"/>
              <a:t>B) braking distance</a:t>
            </a:r>
          </a:p>
          <a:p>
            <a:r>
              <a:rPr lang="en-GB" dirty="0" smtClean="0"/>
              <a:t>No effect</a:t>
            </a:r>
          </a:p>
          <a:p>
            <a:r>
              <a:rPr lang="en-GB" dirty="0" smtClean="0"/>
              <a:t>C) stopping distance</a:t>
            </a:r>
          </a:p>
          <a:p>
            <a:r>
              <a:rPr lang="en-GB" dirty="0" smtClean="0"/>
              <a:t>increases</a:t>
            </a:r>
          </a:p>
          <a:p>
            <a:endParaRPr lang="en-GB" dirty="0"/>
          </a:p>
        </p:txBody>
      </p:sp>
      <p:sp>
        <p:nvSpPr>
          <p:cNvPr id="5" name="Content Placeholder 4"/>
          <p:cNvSpPr>
            <a:spLocks noGrp="1"/>
          </p:cNvSpPr>
          <p:nvPr>
            <p:ph sz="half" idx="2"/>
          </p:nvPr>
        </p:nvSpPr>
        <p:spPr/>
        <p:txBody>
          <a:bodyPr>
            <a:normAutofit fontScale="62500" lnSpcReduction="20000"/>
          </a:bodyPr>
          <a:lstStyle/>
          <a:p>
            <a:r>
              <a:rPr lang="en-GB" dirty="0" smtClean="0"/>
              <a:t>If a car goes faster what effect will this have on</a:t>
            </a:r>
          </a:p>
          <a:p>
            <a:r>
              <a:rPr lang="en-GB" dirty="0" smtClean="0"/>
              <a:t>A) thinking time</a:t>
            </a:r>
          </a:p>
          <a:p>
            <a:r>
              <a:rPr lang="en-GB" dirty="0" smtClean="0"/>
              <a:t>No effect</a:t>
            </a:r>
          </a:p>
          <a:p>
            <a:r>
              <a:rPr lang="en-GB" dirty="0" smtClean="0"/>
              <a:t>B) braking distance</a:t>
            </a:r>
          </a:p>
          <a:p>
            <a:r>
              <a:rPr lang="en-GB" dirty="0" smtClean="0"/>
              <a:t>increases</a:t>
            </a:r>
          </a:p>
          <a:p>
            <a:r>
              <a:rPr lang="en-GB" dirty="0" smtClean="0"/>
              <a:t>C) stopping distance</a:t>
            </a:r>
          </a:p>
          <a:p>
            <a:r>
              <a:rPr lang="en-GB" dirty="0" smtClean="0"/>
              <a:t>increases</a:t>
            </a:r>
          </a:p>
          <a:p>
            <a:r>
              <a:rPr lang="en-GB" dirty="0" smtClean="0"/>
              <a:t>D) stopping time</a:t>
            </a:r>
          </a:p>
          <a:p>
            <a:r>
              <a:rPr lang="en-GB" dirty="0" smtClean="0"/>
              <a:t>No effect</a:t>
            </a:r>
          </a:p>
          <a:p>
            <a:pPr marL="0" indent="0">
              <a:buNone/>
            </a:pPr>
            <a:r>
              <a:rPr lang="en-GB" dirty="0" smtClean="0"/>
              <a:t>What effect will worn tires have on</a:t>
            </a:r>
          </a:p>
          <a:p>
            <a:pPr marL="514350" indent="-514350">
              <a:buAutoNum type="alphaLcParenR"/>
            </a:pPr>
            <a:r>
              <a:rPr lang="en-GB" dirty="0" smtClean="0"/>
              <a:t>Thinking time</a:t>
            </a:r>
          </a:p>
          <a:p>
            <a:pPr marL="514350" indent="-514350">
              <a:buAutoNum type="alphaLcParenR"/>
            </a:pPr>
            <a:r>
              <a:rPr lang="en-GB" dirty="0" smtClean="0"/>
              <a:t>No effect</a:t>
            </a:r>
          </a:p>
          <a:p>
            <a:pPr marL="514350" indent="-514350">
              <a:buAutoNum type="alphaLcParenR"/>
            </a:pPr>
            <a:r>
              <a:rPr lang="en-GB" dirty="0" smtClean="0"/>
              <a:t>Braking time</a:t>
            </a:r>
          </a:p>
          <a:p>
            <a:pPr marL="514350" indent="-514350">
              <a:buAutoNum type="alphaLcParenR"/>
            </a:pPr>
            <a:r>
              <a:rPr lang="en-GB" dirty="0" smtClean="0"/>
              <a:t>increases</a:t>
            </a:r>
            <a:endParaRPr lang="en-GB" dirty="0"/>
          </a:p>
        </p:txBody>
      </p:sp>
      <p:sp>
        <p:nvSpPr>
          <p:cNvPr id="3" name="Rectangle 2"/>
          <p:cNvSpPr/>
          <p:nvPr/>
        </p:nvSpPr>
        <p:spPr>
          <a:xfrm>
            <a:off x="304800" y="1371600"/>
            <a:ext cx="8610600"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9717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3</a:t>
            </a:r>
            <a:endParaRPr lang="en-GB" dirty="0"/>
          </a:p>
        </p:txBody>
      </p:sp>
      <p:sp>
        <p:nvSpPr>
          <p:cNvPr id="3" name="Content Placeholder 2"/>
          <p:cNvSpPr>
            <a:spLocks noGrp="1"/>
          </p:cNvSpPr>
          <p:nvPr>
            <p:ph idx="1"/>
          </p:nvPr>
        </p:nvSpPr>
        <p:spPr/>
        <p:txBody>
          <a:bodyPr/>
          <a:lstStyle/>
          <a:p>
            <a:r>
              <a:rPr lang="en-GB" dirty="0" smtClean="0"/>
              <a:t>Vectors and velocity</a:t>
            </a:r>
          </a:p>
          <a:p>
            <a:r>
              <a:rPr lang="en-GB" dirty="0" smtClean="0"/>
              <a:t>Acceleration</a:t>
            </a:r>
          </a:p>
          <a:p>
            <a:r>
              <a:rPr lang="en-GB" dirty="0" smtClean="0"/>
              <a:t>Velocity time graphs</a:t>
            </a:r>
          </a:p>
          <a:p>
            <a:r>
              <a:rPr lang="en-GB" dirty="0" smtClean="0"/>
              <a:t>Forces</a:t>
            </a:r>
          </a:p>
          <a:p>
            <a:r>
              <a:rPr lang="en-GB" dirty="0" smtClean="0"/>
              <a:t>Resultant forces</a:t>
            </a:r>
          </a:p>
          <a:p>
            <a:r>
              <a:rPr lang="en-GB" dirty="0" smtClean="0"/>
              <a:t>Forces and acceleration</a:t>
            </a:r>
          </a:p>
          <a:p>
            <a:r>
              <a:rPr lang="en-GB" dirty="0" smtClean="0"/>
              <a:t>Terminal velocity</a:t>
            </a:r>
            <a:endParaRPr lang="en-GB" dirty="0"/>
          </a:p>
        </p:txBody>
      </p:sp>
    </p:spTree>
    <p:extLst>
      <p:ext uri="{BB962C8B-B14F-4D97-AF65-F5344CB8AC3E}">
        <p14:creationId xmlns:p14="http://schemas.microsoft.com/office/powerpoint/2010/main" val="266605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Speed (m/s) = distance (m) / time (s)</a:t>
            </a:r>
            <a:endParaRPr lang="en-GB" dirty="0"/>
          </a:p>
        </p:txBody>
      </p:sp>
      <p:pic>
        <p:nvPicPr>
          <p:cNvPr id="1026" name="Picture 2" descr="http://www.bbc.co.uk/bitesize/standard/maths_i/images/g_dst_triang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28575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imt.plymouth.ac.uk/projects/mepres/book8/bk8i18/s2tabl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362075"/>
            <a:ext cx="27241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golfranger.co.uk/images/distance_tim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3581400"/>
            <a:ext cx="4000500" cy="29051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178821" y="3447914"/>
            <a:ext cx="4572000" cy="2862322"/>
          </a:xfrm>
          <a:prstGeom prst="rect">
            <a:avLst/>
          </a:prstGeom>
        </p:spPr>
        <p:txBody>
          <a:bodyPr>
            <a:spAutoFit/>
          </a:bodyPr>
          <a:lstStyle/>
          <a:p>
            <a:r>
              <a:rPr lang="en-GB" dirty="0"/>
              <a:t>Speed is the rate of change of distance with time. The gradient (slope) of the graph gives us speed.  The gradient is given by the change in distance (rise) ÷ time taken (distance along y-axis). </a:t>
            </a:r>
          </a:p>
          <a:p>
            <a:r>
              <a:rPr lang="en-GB" dirty="0"/>
              <a:t>If the gradient is steeper, the speed is greater.  If the graph is curved, it means that the speed of the object is changing. The gradient of the graph tells us how the speed is changing.</a:t>
            </a:r>
          </a:p>
        </p:txBody>
      </p:sp>
    </p:spTree>
    <p:extLst>
      <p:ext uri="{BB962C8B-B14F-4D97-AF65-F5344CB8AC3E}">
        <p14:creationId xmlns:p14="http://schemas.microsoft.com/office/powerpoint/2010/main" val="3512628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GB" dirty="0" smtClean="0"/>
              <a:t>Speed Questions – show working and units</a:t>
            </a:r>
            <a:endParaRPr lang="en-GB" dirty="0"/>
          </a:p>
        </p:txBody>
      </p:sp>
      <p:sp>
        <p:nvSpPr>
          <p:cNvPr id="4" name="Rectangle 3"/>
          <p:cNvSpPr/>
          <p:nvPr/>
        </p:nvSpPr>
        <p:spPr>
          <a:xfrm>
            <a:off x="0" y="1489040"/>
            <a:ext cx="5105400" cy="5355312"/>
          </a:xfrm>
          <a:prstGeom prst="rect">
            <a:avLst/>
          </a:prstGeom>
        </p:spPr>
        <p:txBody>
          <a:bodyPr wrap="square">
            <a:spAutoFit/>
          </a:bodyPr>
          <a:lstStyle/>
          <a:p>
            <a:r>
              <a:rPr lang="en-GB" b="1" dirty="0" smtClean="0"/>
              <a:t>Question 1</a:t>
            </a:r>
          </a:p>
          <a:p>
            <a:r>
              <a:rPr lang="en-GB" dirty="0" smtClean="0"/>
              <a:t>Jane </a:t>
            </a:r>
            <a:r>
              <a:rPr lang="en-GB" dirty="0"/>
              <a:t>drives at an average speed of 45 mph on a journey of 135 miles</a:t>
            </a:r>
            <a:r>
              <a:rPr lang="en-GB" dirty="0" smtClean="0"/>
              <a:t>. How </a:t>
            </a:r>
            <a:r>
              <a:rPr lang="en-GB" dirty="0"/>
              <a:t>long does the journey take</a:t>
            </a:r>
            <a:r>
              <a:rPr lang="en-GB" dirty="0" smtClean="0"/>
              <a:t>?                                                                               </a:t>
            </a:r>
            <a:r>
              <a:rPr lang="en-GB" b="1" dirty="0" smtClean="0"/>
              <a:t>Question </a:t>
            </a:r>
            <a:r>
              <a:rPr lang="en-GB" b="1" dirty="0"/>
              <a:t>2</a:t>
            </a:r>
            <a:endParaRPr lang="en-GB" dirty="0"/>
          </a:p>
          <a:p>
            <a:r>
              <a:rPr lang="en-GB" dirty="0"/>
              <a:t>Chris cycles at an average speed of 8 mph</a:t>
            </a:r>
            <a:r>
              <a:rPr lang="en-GB" dirty="0" smtClean="0"/>
              <a:t>. If </a:t>
            </a:r>
            <a:r>
              <a:rPr lang="en-GB" dirty="0"/>
              <a:t>he cycles for 6½ hours, how far does he travel?</a:t>
            </a:r>
            <a:br>
              <a:rPr lang="en-GB" dirty="0"/>
            </a:br>
            <a:r>
              <a:rPr lang="en-GB" dirty="0" smtClean="0"/>
              <a:t>                                                                                   </a:t>
            </a:r>
            <a:r>
              <a:rPr lang="en-GB" b="1" dirty="0" smtClean="0"/>
              <a:t>Question </a:t>
            </a:r>
            <a:r>
              <a:rPr lang="en-GB" b="1" dirty="0"/>
              <a:t>3</a:t>
            </a:r>
            <a:endParaRPr lang="en-GB" dirty="0"/>
          </a:p>
          <a:p>
            <a:r>
              <a:rPr lang="en-GB" dirty="0"/>
              <a:t>Nikki has to travel a total of 351 miles. She travels the first 216 miles in 4 hours.</a:t>
            </a:r>
            <a:br>
              <a:rPr lang="en-GB" dirty="0"/>
            </a:br>
            <a:r>
              <a:rPr lang="en-GB" dirty="0"/>
              <a:t>(a) What is her average speed for the first part of the journey?</a:t>
            </a:r>
            <a:br>
              <a:rPr lang="en-GB" dirty="0"/>
            </a:br>
            <a:r>
              <a:rPr lang="en-GB" dirty="0"/>
              <a:t/>
            </a:r>
            <a:br>
              <a:rPr lang="en-GB" dirty="0"/>
            </a:br>
            <a:r>
              <a:rPr lang="en-GB" dirty="0" smtClean="0"/>
              <a:t>Her </a:t>
            </a:r>
            <a:r>
              <a:rPr lang="en-GB" dirty="0"/>
              <a:t>average speed is the same for the whole of her journey.</a:t>
            </a:r>
            <a:br>
              <a:rPr lang="en-GB" dirty="0"/>
            </a:br>
            <a:r>
              <a:rPr lang="en-GB" dirty="0"/>
              <a:t>(b) How long does the whole journey take?</a:t>
            </a:r>
            <a:br>
              <a:rPr lang="en-GB" dirty="0"/>
            </a:br>
            <a:r>
              <a:rPr lang="en-GB" dirty="0"/>
              <a:t/>
            </a:r>
            <a:br>
              <a:rPr lang="en-GB" dirty="0"/>
            </a:br>
            <a:endParaRPr lang="en-GB" dirty="0"/>
          </a:p>
        </p:txBody>
      </p:sp>
      <p:sp>
        <p:nvSpPr>
          <p:cNvPr id="5" name="Rectangle 4"/>
          <p:cNvSpPr/>
          <p:nvPr/>
        </p:nvSpPr>
        <p:spPr>
          <a:xfrm>
            <a:off x="5499100" y="1778685"/>
            <a:ext cx="3111500" cy="369332"/>
          </a:xfrm>
          <a:prstGeom prst="rect">
            <a:avLst/>
          </a:prstGeom>
        </p:spPr>
        <p:txBody>
          <a:bodyPr wrap="square">
            <a:spAutoFit/>
          </a:bodyPr>
          <a:lstStyle/>
          <a:p>
            <a:pPr lvl="0"/>
            <a:r>
              <a:rPr lang="en-GB" dirty="0">
                <a:solidFill>
                  <a:prstClr val="black"/>
                </a:solidFill>
              </a:rPr>
              <a:t>135 miles ÷ 45 mph = 3 hours</a:t>
            </a:r>
          </a:p>
        </p:txBody>
      </p:sp>
      <p:sp>
        <p:nvSpPr>
          <p:cNvPr id="6" name="Rectangle 5"/>
          <p:cNvSpPr/>
          <p:nvPr/>
        </p:nvSpPr>
        <p:spPr>
          <a:xfrm>
            <a:off x="5715000" y="2916019"/>
            <a:ext cx="2895600" cy="369332"/>
          </a:xfrm>
          <a:prstGeom prst="rect">
            <a:avLst/>
          </a:prstGeom>
        </p:spPr>
        <p:txBody>
          <a:bodyPr wrap="square">
            <a:spAutoFit/>
          </a:bodyPr>
          <a:lstStyle/>
          <a:p>
            <a:pPr lvl="0"/>
            <a:r>
              <a:rPr lang="en-GB" dirty="0">
                <a:solidFill>
                  <a:prstClr val="black"/>
                </a:solidFill>
              </a:rPr>
              <a:t>8 mph × 6.5 hours = 52 miles</a:t>
            </a:r>
          </a:p>
        </p:txBody>
      </p:sp>
      <p:sp>
        <p:nvSpPr>
          <p:cNvPr id="7" name="Rectangle 6"/>
          <p:cNvSpPr/>
          <p:nvPr/>
        </p:nvSpPr>
        <p:spPr>
          <a:xfrm>
            <a:off x="5685430" y="4038600"/>
            <a:ext cx="2286000" cy="646331"/>
          </a:xfrm>
          <a:prstGeom prst="rect">
            <a:avLst/>
          </a:prstGeom>
        </p:spPr>
        <p:txBody>
          <a:bodyPr>
            <a:spAutoFit/>
          </a:bodyPr>
          <a:lstStyle/>
          <a:p>
            <a:pPr lvl="0"/>
            <a:r>
              <a:rPr lang="en-GB" dirty="0">
                <a:solidFill>
                  <a:prstClr val="black"/>
                </a:solidFill>
              </a:rPr>
              <a:t>216 miles ÷ 4 hours = 54 mph</a:t>
            </a:r>
          </a:p>
        </p:txBody>
      </p:sp>
      <p:sp>
        <p:nvSpPr>
          <p:cNvPr id="8" name="Rectangle 7"/>
          <p:cNvSpPr/>
          <p:nvPr/>
        </p:nvSpPr>
        <p:spPr>
          <a:xfrm>
            <a:off x="5715000" y="5504546"/>
            <a:ext cx="2286000" cy="646331"/>
          </a:xfrm>
          <a:prstGeom prst="rect">
            <a:avLst/>
          </a:prstGeom>
        </p:spPr>
        <p:txBody>
          <a:bodyPr>
            <a:spAutoFit/>
          </a:bodyPr>
          <a:lstStyle/>
          <a:p>
            <a:pPr lvl="0"/>
            <a:r>
              <a:rPr lang="en-GB" dirty="0">
                <a:solidFill>
                  <a:prstClr val="black"/>
                </a:solidFill>
              </a:rPr>
              <a:t>351 miles ÷ 54 mph = 6.5 hours</a:t>
            </a:r>
          </a:p>
        </p:txBody>
      </p:sp>
      <p:sp>
        <p:nvSpPr>
          <p:cNvPr id="9" name="Rectangle 8"/>
          <p:cNvSpPr/>
          <p:nvPr/>
        </p:nvSpPr>
        <p:spPr>
          <a:xfrm>
            <a:off x="5499100" y="1778685"/>
            <a:ext cx="29591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685430" y="2916019"/>
            <a:ext cx="2772770" cy="512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715000" y="4038600"/>
            <a:ext cx="27432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715000" y="5504546"/>
            <a:ext cx="25908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2172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Velocity (m/s) </a:t>
            </a:r>
            <a:endParaRPr lang="en-GB" dirty="0"/>
          </a:p>
        </p:txBody>
      </p:sp>
      <p:pic>
        <p:nvPicPr>
          <p:cNvPr id="2050" name="Picture 2" descr="http://www.physics4kids.com/files/art/motion_velocity3_240x18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2997200" cy="22479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733800" y="1143000"/>
            <a:ext cx="4572000" cy="923330"/>
          </a:xfrm>
          <a:prstGeom prst="rect">
            <a:avLst/>
          </a:prstGeom>
        </p:spPr>
        <p:txBody>
          <a:bodyPr>
            <a:spAutoFit/>
          </a:bodyPr>
          <a:lstStyle/>
          <a:p>
            <a:r>
              <a:rPr lang="en-GB" dirty="0"/>
              <a:t>When velocity is changing, the </a:t>
            </a:r>
            <a:r>
              <a:rPr lang="en-GB" dirty="0" smtClean="0"/>
              <a:t>word </a:t>
            </a:r>
            <a:r>
              <a:rPr lang="en-GB" dirty="0"/>
              <a:t> </a:t>
            </a:r>
            <a:r>
              <a:rPr lang="en-GB" b="1" dirty="0" smtClean="0"/>
              <a:t>acceleration </a:t>
            </a:r>
            <a:r>
              <a:rPr lang="en-GB" dirty="0" smtClean="0"/>
              <a:t>is </a:t>
            </a:r>
            <a:r>
              <a:rPr lang="en-GB" dirty="0"/>
              <a:t>used. Acceleration is also a vector. </a:t>
            </a:r>
          </a:p>
        </p:txBody>
      </p:sp>
      <p:pic>
        <p:nvPicPr>
          <p:cNvPr id="2054" name="Picture 6" descr="http://www.racemath.info/graphics/graphs/graph_ve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962400"/>
            <a:ext cx="3848100" cy="23145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343400" y="3691652"/>
            <a:ext cx="4572000" cy="2585323"/>
          </a:xfrm>
          <a:prstGeom prst="rect">
            <a:avLst/>
          </a:prstGeom>
        </p:spPr>
        <p:txBody>
          <a:bodyPr>
            <a:spAutoFit/>
          </a:bodyPr>
          <a:lstStyle/>
          <a:p>
            <a:r>
              <a:rPr lang="en-GB" dirty="0" smtClean="0"/>
              <a:t>The </a:t>
            </a:r>
            <a:r>
              <a:rPr lang="en-GB" dirty="0"/>
              <a:t>sloped line ( / ) on the graph is called the gradient, it represents the acceleration.</a:t>
            </a:r>
          </a:p>
          <a:p>
            <a:r>
              <a:rPr lang="en-GB" dirty="0"/>
              <a:t>To work out the gradient (acceleration) in the first part of the graph:</a:t>
            </a:r>
          </a:p>
          <a:p>
            <a:r>
              <a:rPr lang="en-GB" dirty="0"/>
              <a:t>We take the vertical reading from the graph where the acceleration finishes</a:t>
            </a:r>
            <a:br>
              <a:rPr lang="en-GB" dirty="0"/>
            </a:br>
            <a:r>
              <a:rPr lang="en-GB" dirty="0"/>
              <a:t>and divide it by the horizontal reading where the acceleration finishes.</a:t>
            </a:r>
          </a:p>
          <a:p>
            <a:r>
              <a:rPr lang="en-GB" dirty="0"/>
              <a:t>vertical / horizontal = 20 / 20 = 1m/s</a:t>
            </a:r>
            <a:r>
              <a:rPr lang="en-GB" baseline="30000" dirty="0"/>
              <a:t>2</a:t>
            </a:r>
            <a:endParaRPr lang="en-GB" dirty="0"/>
          </a:p>
        </p:txBody>
      </p:sp>
    </p:spTree>
    <p:extLst>
      <p:ext uri="{BB962C8B-B14F-4D97-AF65-F5344CB8AC3E}">
        <p14:creationId xmlns:p14="http://schemas.microsoft.com/office/powerpoint/2010/main" val="201266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5722"/>
            <a:ext cx="4267200" cy="2773362"/>
          </a:xfrm>
        </p:spPr>
        <p:txBody>
          <a:bodyPr>
            <a:normAutofit fontScale="90000"/>
          </a:bodyPr>
          <a:lstStyle/>
          <a:p>
            <a:r>
              <a:rPr lang="en-GB" dirty="0" smtClean="0"/>
              <a:t>Velocity – the area under the graph is the distance travelled</a:t>
            </a:r>
            <a:endParaRPr lang="en-GB" dirty="0"/>
          </a:p>
        </p:txBody>
      </p:sp>
      <p:pic>
        <p:nvPicPr>
          <p:cNvPr id="1026" name="Picture 2" descr="http://www.bbc.co.uk/schools/gcsebitesize/science/images/ph_forces0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52400"/>
            <a:ext cx="3937379" cy="302000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021" y="3172406"/>
            <a:ext cx="9042779" cy="3293209"/>
          </a:xfrm>
          <a:prstGeom prst="rect">
            <a:avLst/>
          </a:prstGeom>
        </p:spPr>
        <p:txBody>
          <a:bodyPr wrap="square">
            <a:spAutoFit/>
          </a:bodyPr>
          <a:lstStyle/>
          <a:p>
            <a:r>
              <a:rPr lang="en-GB" sz="1600" dirty="0"/>
              <a:t>The area under the line in a velocity-time graph represents the distance travelled. To find the distance travelled in the graph above, we need to find the area of the light-blue triangle and the dark-blue rectangle.</a:t>
            </a:r>
          </a:p>
          <a:p>
            <a:r>
              <a:rPr lang="en-GB" sz="1600" dirty="0"/>
              <a:t>Area of light-blue triangle</a:t>
            </a:r>
          </a:p>
          <a:p>
            <a:pPr lvl="1"/>
            <a:r>
              <a:rPr lang="en-GB" sz="1600" dirty="0"/>
              <a:t>The width of the triangle is 4 seconds and the height is 8 metres per second. To find the area, you use the equation</a:t>
            </a:r>
            <a:r>
              <a:rPr lang="en-GB" sz="1600" dirty="0" smtClean="0"/>
              <a:t>: area </a:t>
            </a:r>
            <a:r>
              <a:rPr lang="en-GB" sz="1600" dirty="0"/>
              <a:t>of triangle = </a:t>
            </a:r>
            <a:r>
              <a:rPr lang="en-GB" sz="1600" baseline="30000" dirty="0"/>
              <a:t>1</a:t>
            </a:r>
            <a:r>
              <a:rPr lang="en-GB" sz="1600" dirty="0"/>
              <a:t>⁄</a:t>
            </a:r>
            <a:r>
              <a:rPr lang="en-GB" sz="1600" baseline="-25000" dirty="0"/>
              <a:t>2</a:t>
            </a:r>
            <a:r>
              <a:rPr lang="en-GB" sz="1600" dirty="0"/>
              <a:t> × base × height</a:t>
            </a:r>
          </a:p>
          <a:p>
            <a:pPr lvl="1"/>
            <a:r>
              <a:rPr lang="en-GB" sz="1600" dirty="0"/>
              <a:t>so the area of the light-blue triangle is </a:t>
            </a:r>
            <a:r>
              <a:rPr lang="en-GB" sz="1600" baseline="30000" dirty="0"/>
              <a:t>1</a:t>
            </a:r>
            <a:r>
              <a:rPr lang="en-GB" sz="1600" dirty="0"/>
              <a:t>⁄</a:t>
            </a:r>
            <a:r>
              <a:rPr lang="en-GB" sz="1600" baseline="-25000" dirty="0"/>
              <a:t>2</a:t>
            </a:r>
            <a:r>
              <a:rPr lang="en-GB" sz="1600" dirty="0"/>
              <a:t> × 8 × 4 = 16m.</a:t>
            </a:r>
          </a:p>
          <a:p>
            <a:r>
              <a:rPr lang="en-GB" sz="1600" dirty="0"/>
              <a:t>Area of dark-blue rectangle</a:t>
            </a:r>
          </a:p>
          <a:p>
            <a:pPr lvl="1"/>
            <a:r>
              <a:rPr lang="en-GB" sz="1600" dirty="0"/>
              <a:t>The width of the rectangle is 6 seconds and the height is 8 metres per second. So the area is 8 × 6 = 48m.</a:t>
            </a:r>
          </a:p>
          <a:p>
            <a:r>
              <a:rPr lang="en-GB" sz="1600" dirty="0"/>
              <a:t>Area under the whole graph</a:t>
            </a:r>
          </a:p>
          <a:p>
            <a:pPr lvl="1"/>
            <a:r>
              <a:rPr lang="en-GB" sz="1600" dirty="0"/>
              <a:t>The area of the light-blue triangle plus the area of the dark-blue rectangle is:</a:t>
            </a:r>
          </a:p>
          <a:p>
            <a:pPr lvl="1"/>
            <a:r>
              <a:rPr lang="en-GB" sz="1600" dirty="0"/>
              <a:t>16 + 48 = 64m</a:t>
            </a:r>
            <a:r>
              <a:rPr lang="en-GB" sz="1600" dirty="0" smtClean="0"/>
              <a:t>. This </a:t>
            </a:r>
            <a:r>
              <a:rPr lang="en-GB" sz="1600" dirty="0"/>
              <a:t>is the total area under the distance-time graph. This area represents the distance covered.</a:t>
            </a:r>
          </a:p>
        </p:txBody>
      </p:sp>
    </p:spTree>
    <p:extLst>
      <p:ext uri="{BB962C8B-B14F-4D97-AF65-F5344CB8AC3E}">
        <p14:creationId xmlns:p14="http://schemas.microsoft.com/office/powerpoint/2010/main" val="92182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Acceleration </a:t>
            </a:r>
            <a:r>
              <a:rPr lang="en-GB" dirty="0"/>
              <a:t>(m/s</a:t>
            </a:r>
            <a:r>
              <a:rPr lang="en-GB" baseline="30000" dirty="0"/>
              <a:t>2</a:t>
            </a:r>
            <a:r>
              <a:rPr lang="en-GB" dirty="0"/>
              <a:t>)</a:t>
            </a:r>
          </a:p>
        </p:txBody>
      </p:sp>
      <p:pic>
        <p:nvPicPr>
          <p:cNvPr id="4098" name="Picture 2" descr="http://www.virneth.co.uk/topForcesAndMotion/forces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295399"/>
            <a:ext cx="571500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schoolphysics.co.uk/age11-14/glance/Mechanics/Acceleration/images/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2821" y="2959290"/>
            <a:ext cx="4781550" cy="8477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14400" y="4419600"/>
            <a:ext cx="7759688" cy="1477328"/>
          </a:xfrm>
          <a:prstGeom prst="rect">
            <a:avLst/>
          </a:prstGeom>
          <a:noFill/>
        </p:spPr>
        <p:txBody>
          <a:bodyPr wrap="none" rtlCol="0">
            <a:spAutoFit/>
          </a:bodyPr>
          <a:lstStyle/>
          <a:p>
            <a:r>
              <a:rPr lang="en-GB" dirty="0" smtClean="0"/>
              <a:t>Acceleration =   from 15 to 32 m/s        =      </a:t>
            </a:r>
            <a:r>
              <a:rPr lang="en-GB" u="sng" dirty="0" smtClean="0"/>
              <a:t>17 m/s  </a:t>
            </a:r>
            <a:r>
              <a:rPr lang="en-GB" dirty="0" smtClean="0"/>
              <a:t>(this is the </a:t>
            </a:r>
            <a:r>
              <a:rPr lang="en-GB" b="1" u="sng" dirty="0" smtClean="0"/>
              <a:t>change</a:t>
            </a:r>
            <a:r>
              <a:rPr lang="en-GB" dirty="0" smtClean="0"/>
              <a:t> in velocity)</a:t>
            </a:r>
          </a:p>
          <a:p>
            <a:r>
              <a:rPr lang="en-GB" dirty="0"/>
              <a:t> </a:t>
            </a:r>
            <a:r>
              <a:rPr lang="en-GB" dirty="0" smtClean="0"/>
              <a:t>                                                                               5 s</a:t>
            </a:r>
          </a:p>
          <a:p>
            <a:endParaRPr lang="en-GB" dirty="0"/>
          </a:p>
          <a:p>
            <a:r>
              <a:rPr lang="en-GB" dirty="0" smtClean="0"/>
              <a:t>                                                                    =      3.4 m/s</a:t>
            </a:r>
            <a:r>
              <a:rPr lang="en-GB" baseline="30000" dirty="0" smtClean="0"/>
              <a:t>2</a:t>
            </a:r>
          </a:p>
          <a:p>
            <a:r>
              <a:rPr lang="en-GB" dirty="0"/>
              <a:t> </a:t>
            </a:r>
            <a:r>
              <a:rPr lang="en-GB" dirty="0" smtClean="0"/>
              <a:t>                                                                           </a:t>
            </a:r>
            <a:endParaRPr lang="en-GB" dirty="0"/>
          </a:p>
        </p:txBody>
      </p:sp>
      <p:sp>
        <p:nvSpPr>
          <p:cNvPr id="5" name="TextBox 4"/>
          <p:cNvSpPr txBox="1"/>
          <p:nvPr/>
        </p:nvSpPr>
        <p:spPr>
          <a:xfrm>
            <a:off x="6318912" y="3198486"/>
            <a:ext cx="1343316" cy="369332"/>
          </a:xfrm>
          <a:prstGeom prst="rect">
            <a:avLst/>
          </a:prstGeom>
          <a:noFill/>
        </p:spPr>
        <p:txBody>
          <a:bodyPr wrap="none" rtlCol="0">
            <a:spAutoFit/>
          </a:bodyPr>
          <a:lstStyle/>
          <a:p>
            <a:r>
              <a:rPr lang="en-GB" dirty="0" smtClean="0"/>
              <a:t>In 5 seconds</a:t>
            </a:r>
            <a:endParaRPr lang="en-GB" dirty="0"/>
          </a:p>
        </p:txBody>
      </p:sp>
    </p:spTree>
    <p:extLst>
      <p:ext uri="{BB962C8B-B14F-4D97-AF65-F5344CB8AC3E}">
        <p14:creationId xmlns:p14="http://schemas.microsoft.com/office/powerpoint/2010/main" val="156457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Acceleration practice questions</a:t>
            </a:r>
            <a:endParaRPr lang="en-GB" dirty="0"/>
          </a:p>
        </p:txBody>
      </p:sp>
      <p:sp>
        <p:nvSpPr>
          <p:cNvPr id="4" name="Rectangle 3"/>
          <p:cNvSpPr/>
          <p:nvPr/>
        </p:nvSpPr>
        <p:spPr>
          <a:xfrm>
            <a:off x="609600" y="1447800"/>
            <a:ext cx="4572000" cy="923330"/>
          </a:xfrm>
          <a:prstGeom prst="rect">
            <a:avLst/>
          </a:prstGeom>
        </p:spPr>
        <p:txBody>
          <a:bodyPr>
            <a:spAutoFit/>
          </a:bodyPr>
          <a:lstStyle/>
          <a:p>
            <a:r>
              <a:rPr lang="en-GB" b="1" dirty="0"/>
              <a:t>QUESTION: </a:t>
            </a:r>
            <a:r>
              <a:rPr lang="en-GB" dirty="0"/>
              <a:t>If a car accelerates from 5 m/s to 15 m/s in 2 seconds, what is the car's average acceleration? </a:t>
            </a:r>
            <a:r>
              <a:rPr lang="en-GB" dirty="0" smtClean="0"/>
              <a:t> Show calculation and unit.</a:t>
            </a:r>
            <a:endParaRPr lang="en-GB" dirty="0"/>
          </a:p>
        </p:txBody>
      </p:sp>
      <p:sp>
        <p:nvSpPr>
          <p:cNvPr id="5" name="Rectangle 4"/>
          <p:cNvSpPr/>
          <p:nvPr/>
        </p:nvSpPr>
        <p:spPr>
          <a:xfrm>
            <a:off x="645994" y="2590800"/>
            <a:ext cx="4840406" cy="923330"/>
          </a:xfrm>
          <a:prstGeom prst="rect">
            <a:avLst/>
          </a:prstGeom>
        </p:spPr>
        <p:txBody>
          <a:bodyPr wrap="square">
            <a:spAutoFit/>
          </a:bodyPr>
          <a:lstStyle/>
          <a:p>
            <a:r>
              <a:rPr lang="en-GB" b="1" dirty="0"/>
              <a:t>QUESTION: </a:t>
            </a:r>
            <a:r>
              <a:rPr lang="en-GB" dirty="0"/>
              <a:t>How long does it take to accelerate an object from rest to 10 m/s if the acceleration was 2 m/s</a:t>
            </a:r>
            <a:r>
              <a:rPr lang="en-GB" baseline="30000" dirty="0"/>
              <a:t>2</a:t>
            </a:r>
            <a:r>
              <a:rPr lang="en-GB" dirty="0"/>
              <a:t>? </a:t>
            </a:r>
            <a:r>
              <a:rPr lang="en-GB" dirty="0" smtClean="0"/>
              <a:t> Show calculation and unit.</a:t>
            </a:r>
            <a:endParaRPr lang="en-GB" dirty="0"/>
          </a:p>
        </p:txBody>
      </p:sp>
      <p:sp>
        <p:nvSpPr>
          <p:cNvPr id="6" name="Rectangle 5"/>
          <p:cNvSpPr/>
          <p:nvPr/>
        </p:nvSpPr>
        <p:spPr>
          <a:xfrm>
            <a:off x="676701" y="3733800"/>
            <a:ext cx="4572000" cy="1754326"/>
          </a:xfrm>
          <a:prstGeom prst="rect">
            <a:avLst/>
          </a:prstGeom>
        </p:spPr>
        <p:txBody>
          <a:bodyPr>
            <a:spAutoFit/>
          </a:bodyPr>
          <a:lstStyle/>
          <a:p>
            <a:r>
              <a:rPr lang="en-GB" b="1" dirty="0"/>
              <a:t>QUESTION: </a:t>
            </a:r>
            <a:r>
              <a:rPr lang="en-GB" dirty="0"/>
              <a:t>Carl started to run at 10 km/h when he left his house. He arrived at school 30 minutes later. How fast was he running when he arrived there? Assume that his average acceleration was 30 km/h</a:t>
            </a:r>
            <a:r>
              <a:rPr lang="en-GB" baseline="30000" dirty="0"/>
              <a:t>2</a:t>
            </a:r>
            <a:r>
              <a:rPr lang="en-GB" dirty="0"/>
              <a:t>. </a:t>
            </a:r>
            <a:r>
              <a:rPr lang="en-GB" dirty="0" smtClean="0"/>
              <a:t> show calculation and unit.</a:t>
            </a:r>
            <a:endParaRPr lang="en-GB" dirty="0"/>
          </a:p>
        </p:txBody>
      </p:sp>
      <p:sp>
        <p:nvSpPr>
          <p:cNvPr id="7" name="TextBox 6"/>
          <p:cNvSpPr txBox="1"/>
          <p:nvPr/>
        </p:nvSpPr>
        <p:spPr>
          <a:xfrm>
            <a:off x="6468144" y="1615617"/>
            <a:ext cx="831061" cy="369332"/>
          </a:xfrm>
          <a:prstGeom prst="rect">
            <a:avLst/>
          </a:prstGeom>
          <a:noFill/>
        </p:spPr>
        <p:txBody>
          <a:bodyPr wrap="none" rtlCol="0">
            <a:spAutoFit/>
          </a:bodyPr>
          <a:lstStyle/>
          <a:p>
            <a:r>
              <a:rPr lang="en-GB" dirty="0" smtClean="0"/>
              <a:t>5 m/s2</a:t>
            </a:r>
            <a:endParaRPr lang="en-GB" dirty="0"/>
          </a:p>
        </p:txBody>
      </p:sp>
      <p:sp>
        <p:nvSpPr>
          <p:cNvPr id="8" name="TextBox 7"/>
          <p:cNvSpPr txBox="1"/>
          <p:nvPr/>
        </p:nvSpPr>
        <p:spPr>
          <a:xfrm>
            <a:off x="6468144" y="2895600"/>
            <a:ext cx="444352" cy="369332"/>
          </a:xfrm>
          <a:prstGeom prst="rect">
            <a:avLst/>
          </a:prstGeom>
          <a:noFill/>
        </p:spPr>
        <p:txBody>
          <a:bodyPr wrap="none" rtlCol="0">
            <a:spAutoFit/>
          </a:bodyPr>
          <a:lstStyle/>
          <a:p>
            <a:r>
              <a:rPr lang="en-GB" dirty="0" smtClean="0"/>
              <a:t>5 s</a:t>
            </a:r>
            <a:endParaRPr lang="en-GB" dirty="0"/>
          </a:p>
        </p:txBody>
      </p:sp>
      <p:sp>
        <p:nvSpPr>
          <p:cNvPr id="9" name="TextBox 8"/>
          <p:cNvSpPr txBox="1"/>
          <p:nvPr/>
        </p:nvSpPr>
        <p:spPr>
          <a:xfrm>
            <a:off x="6468144" y="4191000"/>
            <a:ext cx="831061" cy="369332"/>
          </a:xfrm>
          <a:prstGeom prst="rect">
            <a:avLst/>
          </a:prstGeom>
          <a:noFill/>
        </p:spPr>
        <p:txBody>
          <a:bodyPr wrap="none" rtlCol="0">
            <a:spAutoFit/>
          </a:bodyPr>
          <a:lstStyle/>
          <a:p>
            <a:r>
              <a:rPr lang="en-GB" dirty="0" smtClean="0"/>
              <a:t>25 m/s</a:t>
            </a:r>
            <a:endParaRPr lang="en-GB" dirty="0"/>
          </a:p>
        </p:txBody>
      </p:sp>
      <p:sp>
        <p:nvSpPr>
          <p:cNvPr id="3" name="Rectangle 2"/>
          <p:cNvSpPr/>
          <p:nvPr/>
        </p:nvSpPr>
        <p:spPr>
          <a:xfrm>
            <a:off x="6468144" y="1615617"/>
            <a:ext cx="831061" cy="5179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6324600" y="2895600"/>
            <a:ext cx="1143000" cy="6185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6324600" y="4191000"/>
            <a:ext cx="974605"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8274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Acceleration (m/s</a:t>
            </a:r>
            <a:r>
              <a:rPr lang="en-GB" baseline="30000" dirty="0" smtClean="0"/>
              <a:t>2</a:t>
            </a:r>
            <a:r>
              <a:rPr lang="en-GB" dirty="0" smtClean="0"/>
              <a:t>)</a:t>
            </a:r>
            <a:endParaRPr lang="en-GB" baseline="30000" dirty="0"/>
          </a:p>
        </p:txBody>
      </p:sp>
      <p:pic>
        <p:nvPicPr>
          <p:cNvPr id="3074" name="Picture 2" descr="http://www.bcscience.com/bc10/images/0_quiz_spinter_graph.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0" y="1524000"/>
            <a:ext cx="4648200" cy="35909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29200" y="2133600"/>
            <a:ext cx="3843103" cy="2308324"/>
          </a:xfrm>
          <a:prstGeom prst="rect">
            <a:avLst/>
          </a:prstGeom>
          <a:noFill/>
        </p:spPr>
        <p:txBody>
          <a:bodyPr wrap="none" rtlCol="0">
            <a:spAutoFit/>
          </a:bodyPr>
          <a:lstStyle/>
          <a:p>
            <a:r>
              <a:rPr lang="en-GB" dirty="0" smtClean="0"/>
              <a:t>Calculate the acceleration at:</a:t>
            </a:r>
          </a:p>
          <a:p>
            <a:pPr marL="342900" indent="-342900">
              <a:buAutoNum type="arabicPeriod"/>
            </a:pPr>
            <a:r>
              <a:rPr lang="en-GB" dirty="0" smtClean="0"/>
              <a:t>15 s</a:t>
            </a:r>
          </a:p>
          <a:p>
            <a:pPr marL="342900" indent="-342900">
              <a:buAutoNum type="arabicPeriod"/>
            </a:pPr>
            <a:r>
              <a:rPr lang="en-GB" dirty="0" smtClean="0"/>
              <a:t>35 s</a:t>
            </a:r>
          </a:p>
          <a:p>
            <a:pPr marL="342900" indent="-342900">
              <a:buAutoNum type="arabicPeriod"/>
            </a:pPr>
            <a:r>
              <a:rPr lang="en-GB" dirty="0" smtClean="0"/>
              <a:t>55 s</a:t>
            </a:r>
          </a:p>
          <a:p>
            <a:pPr marL="342900" indent="-342900">
              <a:buAutoNum type="arabicPeriod"/>
            </a:pPr>
            <a:r>
              <a:rPr lang="en-GB" dirty="0" smtClean="0"/>
              <a:t>At those times is the acceleration</a:t>
            </a:r>
          </a:p>
          <a:p>
            <a:pPr marL="342900" indent="-342900">
              <a:buAutoNum type="arabicPeriod"/>
            </a:pPr>
            <a:r>
              <a:rPr lang="en-GB" dirty="0" smtClean="0"/>
              <a:t>Constant, increasing or decreasing</a:t>
            </a:r>
          </a:p>
          <a:p>
            <a:pPr marL="342900" indent="-342900">
              <a:buAutoNum type="arabicPeriod"/>
            </a:pPr>
            <a:r>
              <a:rPr lang="en-GB" dirty="0" smtClean="0"/>
              <a:t>How long is the sprinter running at </a:t>
            </a:r>
          </a:p>
          <a:p>
            <a:r>
              <a:rPr lang="en-GB" dirty="0" smtClean="0"/>
              <a:t>a constant velocity</a:t>
            </a:r>
            <a:endParaRPr lang="en-GB" dirty="0"/>
          </a:p>
        </p:txBody>
      </p:sp>
      <p:sp>
        <p:nvSpPr>
          <p:cNvPr id="5" name="Rectangle 4"/>
          <p:cNvSpPr/>
          <p:nvPr/>
        </p:nvSpPr>
        <p:spPr>
          <a:xfrm>
            <a:off x="4909902" y="4876800"/>
            <a:ext cx="4081697" cy="1200329"/>
          </a:xfrm>
          <a:prstGeom prst="rect">
            <a:avLst/>
          </a:prstGeom>
        </p:spPr>
        <p:txBody>
          <a:bodyPr wrap="square">
            <a:spAutoFit/>
          </a:bodyPr>
          <a:lstStyle/>
          <a:p>
            <a:pPr marL="342900" indent="-342900">
              <a:buAutoNum type="arabicPeriod"/>
            </a:pPr>
            <a:r>
              <a:rPr lang="en-GB" dirty="0"/>
              <a:t>15 </a:t>
            </a:r>
            <a:r>
              <a:rPr lang="en-GB" dirty="0" smtClean="0"/>
              <a:t>s    5/15 = 0.3 m/s2 accelerating</a:t>
            </a:r>
            <a:endParaRPr lang="en-GB" dirty="0"/>
          </a:p>
          <a:p>
            <a:pPr marL="342900" indent="-342900">
              <a:buAutoNum type="arabicPeriod"/>
            </a:pPr>
            <a:r>
              <a:rPr lang="en-GB" dirty="0"/>
              <a:t>35 </a:t>
            </a:r>
            <a:r>
              <a:rPr lang="en-GB" dirty="0" smtClean="0"/>
              <a:t>s    10/35=0.29 m/s2 constant</a:t>
            </a:r>
            <a:endParaRPr lang="en-GB" dirty="0"/>
          </a:p>
          <a:p>
            <a:pPr marL="342900" indent="-342900">
              <a:buAutoNum type="arabicPeriod"/>
            </a:pPr>
            <a:r>
              <a:rPr lang="en-GB" dirty="0"/>
              <a:t>55 </a:t>
            </a:r>
            <a:r>
              <a:rPr lang="en-GB" dirty="0" smtClean="0"/>
              <a:t>s    3/55 = 0.5 m/s2 decelerating</a:t>
            </a:r>
            <a:endParaRPr lang="en-GB" dirty="0"/>
          </a:p>
          <a:p>
            <a:pPr marL="342900" indent="-342900">
              <a:buAutoNum type="arabicPeriod"/>
            </a:pPr>
            <a:r>
              <a:rPr lang="en-GB" dirty="0"/>
              <a:t>At those times is the </a:t>
            </a:r>
            <a:r>
              <a:rPr lang="en-GB" dirty="0" smtClean="0"/>
              <a:t>acceleration</a:t>
            </a:r>
            <a:endParaRPr lang="en-GB" dirty="0"/>
          </a:p>
        </p:txBody>
      </p:sp>
      <p:sp>
        <p:nvSpPr>
          <p:cNvPr id="6" name="Rectangle 5"/>
          <p:cNvSpPr/>
          <p:nvPr/>
        </p:nvSpPr>
        <p:spPr>
          <a:xfrm>
            <a:off x="4909902" y="4876800"/>
            <a:ext cx="3776898"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909902" y="4800600"/>
            <a:ext cx="972574" cy="369332"/>
          </a:xfrm>
          <a:prstGeom prst="rect">
            <a:avLst/>
          </a:prstGeom>
          <a:noFill/>
        </p:spPr>
        <p:txBody>
          <a:bodyPr wrap="none" rtlCol="0">
            <a:spAutoFit/>
          </a:bodyPr>
          <a:lstStyle/>
          <a:p>
            <a:r>
              <a:rPr lang="en-GB" dirty="0" smtClean="0"/>
              <a:t>Answers</a:t>
            </a:r>
            <a:endParaRPr lang="en-GB" dirty="0"/>
          </a:p>
        </p:txBody>
      </p:sp>
    </p:spTree>
    <p:extLst>
      <p:ext uri="{BB962C8B-B14F-4D97-AF65-F5344CB8AC3E}">
        <p14:creationId xmlns:p14="http://schemas.microsoft.com/office/powerpoint/2010/main" val="3230759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932</Words>
  <Application>Microsoft Office PowerPoint</Application>
  <PresentationFormat>On-screen Show (4:3)</PresentationFormat>
  <Paragraphs>178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Edexcel Physics P2 (2012/3)</vt:lpstr>
      <vt:lpstr>Topic 3</vt:lpstr>
      <vt:lpstr>Speed (m/s) = distance (m) / time (s)</vt:lpstr>
      <vt:lpstr>Speed Questions – show working and units</vt:lpstr>
      <vt:lpstr>Velocity (m/s) </vt:lpstr>
      <vt:lpstr>Velocity – the area under the graph is the distance travelled</vt:lpstr>
      <vt:lpstr>Acceleration (m/s2)</vt:lpstr>
      <vt:lpstr>Acceleration practice questions</vt:lpstr>
      <vt:lpstr>Acceleration (m/s2)</vt:lpstr>
      <vt:lpstr>Forces</vt:lpstr>
      <vt:lpstr>Resultant Forces</vt:lpstr>
      <vt:lpstr>Resultant forces - questions </vt:lpstr>
      <vt:lpstr>Forces and acceleration</vt:lpstr>
      <vt:lpstr>                      Terminal Velocity (m/s)</vt:lpstr>
      <vt:lpstr>Stopping distances</vt:lpstr>
      <vt:lpstr>Stopping distance</vt:lpstr>
      <vt:lpstr>Stopping distance - Answers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Edexcel Physics P2 (2012/3)</dc:title>
  <dc:creator/>
  <cp:lastModifiedBy>kam</cp:lastModifiedBy>
  <cp:revision>26</cp:revision>
  <dcterms:created xsi:type="dcterms:W3CDTF">2006-08-16T00:00:00Z</dcterms:created>
  <dcterms:modified xsi:type="dcterms:W3CDTF">2012-12-20T17:03:41Z</dcterms:modified>
</cp:coreProperties>
</file>