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56" r:id="rId2"/>
    <p:sldId id="257" r:id="rId3"/>
    <p:sldId id="258" r:id="rId4"/>
    <p:sldId id="259" r:id="rId5"/>
    <p:sldId id="261" r:id="rId6"/>
    <p:sldId id="262" r:id="rId7"/>
    <p:sldId id="260" r:id="rId8"/>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06" autoAdjust="0"/>
    <p:restoredTop sz="94660"/>
  </p:normalViewPr>
  <p:slideViewPr>
    <p:cSldViewPr>
      <p:cViewPr varScale="1">
        <p:scale>
          <a:sx n="69" d="100"/>
          <a:sy n="69" d="100"/>
        </p:scale>
        <p:origin x="-5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51756B10-4C8E-4D0B-BC71-2FFE60EBA7A6}" type="datetimeFigureOut">
              <a:rPr lang="en-US" smtClean="0"/>
              <a:pPr/>
              <a:t>12/2/2011</a:t>
            </a:fld>
            <a:endParaRPr lang="en-GB"/>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7D569859-F78E-4E61-BAE0-20574D8BB2CE}"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76D36B-B3F2-4754-BAB0-0D40D03DFC5C}" type="datetimeFigureOut">
              <a:rPr lang="en-US" smtClean="0"/>
              <a:pPr/>
              <a:t>12/2/2011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B94A161-DC98-498F-A6D4-34E607715B9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6D36B-B3F2-4754-BAB0-0D40D03DFC5C}" type="datetimeFigureOut">
              <a:rPr lang="en-US" smtClean="0"/>
              <a:pPr/>
              <a:t>12/2/2011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4A161-DC98-498F-A6D4-34E607715B9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6D36B-B3F2-4754-BAB0-0D40D03DFC5C}" type="datetimeFigureOut">
              <a:rPr lang="en-US" smtClean="0"/>
              <a:pPr/>
              <a:t>12/2/2011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4A161-DC98-498F-A6D4-34E607715B9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6D36B-B3F2-4754-BAB0-0D40D03DFC5C}" type="datetimeFigureOut">
              <a:rPr lang="en-US" smtClean="0"/>
              <a:pPr/>
              <a:t>12/2/2011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4A161-DC98-498F-A6D4-34E607715B9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76D36B-B3F2-4754-BAB0-0D40D03DFC5C}" type="datetimeFigureOut">
              <a:rPr lang="en-US" smtClean="0"/>
              <a:pPr/>
              <a:t>12/2/2011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94A161-DC98-498F-A6D4-34E607715B9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76D36B-B3F2-4754-BAB0-0D40D03DFC5C}" type="datetimeFigureOut">
              <a:rPr lang="en-US" smtClean="0"/>
              <a:pPr/>
              <a:t>12/2/2011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94A161-DC98-498F-A6D4-34E607715B9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76D36B-B3F2-4754-BAB0-0D40D03DFC5C}" type="datetimeFigureOut">
              <a:rPr lang="en-US" smtClean="0"/>
              <a:pPr/>
              <a:t>12/2/2011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94A161-DC98-498F-A6D4-34E607715B9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876D36B-B3F2-4754-BAB0-0D40D03DFC5C}" type="datetimeFigureOut">
              <a:rPr lang="en-US" smtClean="0"/>
              <a:pPr/>
              <a:t>12/2/2011</a:t>
            </a:fld>
            <a:endParaRPr lang="en-GB"/>
          </a:p>
        </p:txBody>
      </p:sp>
      <p:sp>
        <p:nvSpPr>
          <p:cNvPr id="8" name="Slide Number Placeholder 7"/>
          <p:cNvSpPr>
            <a:spLocks noGrp="1"/>
          </p:cNvSpPr>
          <p:nvPr>
            <p:ph type="sldNum" sz="quarter" idx="11"/>
          </p:nvPr>
        </p:nvSpPr>
        <p:spPr/>
        <p:txBody>
          <a:bodyPr/>
          <a:lstStyle/>
          <a:p>
            <a:fld id="{3B94A161-DC98-498F-A6D4-34E607715B92}"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6D36B-B3F2-4754-BAB0-0D40D03DFC5C}" type="datetimeFigureOut">
              <a:rPr lang="en-US" smtClean="0"/>
              <a:pPr/>
              <a:t>12/2/2011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94A161-DC98-498F-A6D4-34E607715B9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76D36B-B3F2-4754-BAB0-0D40D03DFC5C}" type="datetimeFigureOut">
              <a:rPr lang="en-US" smtClean="0"/>
              <a:pPr/>
              <a:t>12/2/2011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3B94A161-DC98-498F-A6D4-34E607715B9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876D36B-B3F2-4754-BAB0-0D40D03DFC5C}" type="datetimeFigureOut">
              <a:rPr lang="en-US" smtClean="0"/>
              <a:pPr/>
              <a:t>12/2/2011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94A161-DC98-498F-A6D4-34E607715B9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876D36B-B3F2-4754-BAB0-0D40D03DFC5C}" type="datetimeFigureOut">
              <a:rPr lang="en-US" smtClean="0"/>
              <a:pPr/>
              <a:t>12/2/2011</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B94A161-DC98-498F-A6D4-34E607715B92}"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bc.co.uk/schools/gcsebitesize/science/add_aqa/chemreac/rates.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931942">
            <a:off x="429064" y="3337560"/>
            <a:ext cx="6480048" cy="2301240"/>
          </a:xfrm>
        </p:spPr>
        <p:txBody>
          <a:bodyPr/>
          <a:lstStyle/>
          <a:p>
            <a:r>
              <a:rPr lang="en-GB" b="1" dirty="0" smtClean="0">
                <a:solidFill>
                  <a:srgbClr val="7030A0"/>
                </a:solidFill>
              </a:rPr>
              <a:t>Rates of Reaction</a:t>
            </a:r>
            <a:endParaRPr lang="en-GB" b="1" dirty="0">
              <a:solidFill>
                <a:srgbClr val="7030A0"/>
              </a:solidFill>
            </a:endParaRPr>
          </a:p>
        </p:txBody>
      </p:sp>
      <p:sp>
        <p:nvSpPr>
          <p:cNvPr id="3" name="Subtitle 2"/>
          <p:cNvSpPr>
            <a:spLocks noGrp="1"/>
          </p:cNvSpPr>
          <p:nvPr>
            <p:ph type="subTitle" idx="1"/>
          </p:nvPr>
        </p:nvSpPr>
        <p:spPr>
          <a:xfrm rot="20934482">
            <a:off x="433050" y="1544812"/>
            <a:ext cx="6480048" cy="1752600"/>
          </a:xfrm>
        </p:spPr>
        <p:txBody>
          <a:bodyPr/>
          <a:lstStyle/>
          <a:p>
            <a:r>
              <a:rPr lang="en-GB" dirty="0" smtClean="0"/>
              <a:t>By Lenina, Vicky and Jade</a:t>
            </a:r>
            <a:endParaRPr lang="en-GB" dirty="0"/>
          </a:p>
        </p:txBody>
      </p:sp>
      <p:pic>
        <p:nvPicPr>
          <p:cNvPr id="19458" name="Picture 2" descr="http://www.lsbu.ac.uk/biology/enztech/images/fig3_12.gif"/>
          <p:cNvPicPr>
            <a:picLocks noChangeAspect="1" noChangeArrowheads="1"/>
          </p:cNvPicPr>
          <p:nvPr/>
        </p:nvPicPr>
        <p:blipFill>
          <a:blip r:embed="rId2"/>
          <a:srcRect/>
          <a:stretch>
            <a:fillRect/>
          </a:stretch>
        </p:blipFill>
        <p:spPr bwMode="auto">
          <a:xfrm>
            <a:off x="0" y="1"/>
            <a:ext cx="3929058" cy="25829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9460" name="Picture 4" descr="http://www.chem4kids.com/files/art/reaction_rate_1_240.jpg"/>
          <p:cNvPicPr>
            <a:picLocks noChangeAspect="1" noChangeArrowheads="1"/>
          </p:cNvPicPr>
          <p:nvPr/>
        </p:nvPicPr>
        <p:blipFill>
          <a:blip r:embed="rId3"/>
          <a:srcRect/>
          <a:stretch>
            <a:fillRect/>
          </a:stretch>
        </p:blipFill>
        <p:spPr bwMode="auto">
          <a:xfrm>
            <a:off x="6572264" y="4286264"/>
            <a:ext cx="2571736" cy="257173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lstStyle/>
          <a:p>
            <a:r>
              <a:rPr lang="en-GB" dirty="0" smtClean="0"/>
              <a:t>Rates of reaction crossword……</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400" dirty="0" smtClean="0"/>
              <a:t>The rates of reaction is the speed at which a reaction happens.</a:t>
            </a:r>
          </a:p>
          <a:p>
            <a:r>
              <a:rPr lang="en-GB" sz="2400" dirty="0" smtClean="0"/>
              <a:t>If a reaction has a low rate, that the molecules combine at a slower speed than a reaction with a high rate.</a:t>
            </a:r>
          </a:p>
          <a:p>
            <a:r>
              <a:rPr lang="en-GB" sz="2400" dirty="0" smtClean="0"/>
              <a:t>Some reactions take hundreds, maybe even thousands of years while others can happen in less than one second.</a:t>
            </a:r>
          </a:p>
          <a:p>
            <a:r>
              <a:rPr lang="en-GB" sz="2400" dirty="0" smtClean="0"/>
              <a:t>The rate of reaction depends on the type of molecules that are combining </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7467600" cy="4525963"/>
          </a:xfrm>
        </p:spPr>
        <p:txBody>
          <a:bodyPr>
            <a:noAutofit/>
          </a:bodyPr>
          <a:lstStyle/>
          <a:p>
            <a:r>
              <a:rPr lang="en-GB" sz="2400" dirty="0" smtClean="0"/>
              <a:t>There is another big idea for rates of reaction called collision theory. The collision theory says that the more collisions in a system, the more likely combinations of molecules will happen.</a:t>
            </a:r>
          </a:p>
          <a:p>
            <a:r>
              <a:rPr lang="en-GB" sz="2400" dirty="0" smtClean="0"/>
              <a:t> If there are a higher number of collisions in a system, more combinations of molecules will occur.</a:t>
            </a:r>
          </a:p>
          <a:p>
            <a:r>
              <a:rPr lang="en-GB" sz="2400" dirty="0" smtClean="0"/>
              <a:t> The reaction will go faster, and the rate of that reaction will be higher. </a:t>
            </a:r>
            <a:endParaRPr lang="en-GB" sz="2400" dirty="0"/>
          </a:p>
        </p:txBody>
      </p:sp>
      <p:pic>
        <p:nvPicPr>
          <p:cNvPr id="4098" name="Picture 2" descr="http://media.tiscali.co.uk/images/feeds/hutchinson/ency/c00588.jpg"/>
          <p:cNvPicPr>
            <a:picLocks noChangeAspect="1" noChangeArrowheads="1"/>
          </p:cNvPicPr>
          <p:nvPr/>
        </p:nvPicPr>
        <p:blipFill>
          <a:blip r:embed="rId2"/>
          <a:srcRect/>
          <a:stretch>
            <a:fillRect/>
          </a:stretch>
        </p:blipFill>
        <p:spPr bwMode="auto">
          <a:xfrm>
            <a:off x="5500694" y="4391545"/>
            <a:ext cx="3643306" cy="246645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Collision theory</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Higher temperature increases the rate of reaction. When the temperature is increased the particles all move quicker. If they’re moving quicker, they’re going to have more collisions.</a:t>
            </a:r>
          </a:p>
          <a:p>
            <a:r>
              <a:rPr lang="en-GB" sz="2400" dirty="0" smtClean="0"/>
              <a:t>Higher concentration (pressure) increases collisions. If a solution is made more concentrated it means there are more particles of reactant knocking about between the water molecules which makes collisions between the important particles more likely. In a gas, increasing the pressure means the particles are more squashed up together so there are going to be more collisions.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7467600" cy="4525963"/>
          </a:xfrm>
        </p:spPr>
        <p:txBody>
          <a:bodyPr/>
          <a:lstStyle/>
          <a:p>
            <a:r>
              <a:rPr lang="en-GB" sz="2400" dirty="0" smtClean="0"/>
              <a:t>Larger surface area increases collisions. If one of the reactants is a solid then breaking it up into smaller pieces will increase its surface area. This means the particles around it in the solution will have more area to work on, so there’ll be more useful collisions.</a:t>
            </a:r>
          </a:p>
          <a:p>
            <a:r>
              <a:rPr lang="en-GB" sz="2400" dirty="0" smtClean="0"/>
              <a:t>Catalysts increase the number of successful collisions. A solid catalyst works by giving the reacting particles a surface to stick to. They increase the number of successful collisions by lowering the activation energy</a:t>
            </a:r>
          </a:p>
          <a:p>
            <a:endParaRPr lang="en-GB" dirty="0"/>
          </a:p>
        </p:txBody>
      </p:sp>
      <p:pic>
        <p:nvPicPr>
          <p:cNvPr id="4" name="Picture 4" descr="http://upload.wikimedia.org/wikipedia/commons/thumb/4/41/Molecular-collisions.jpg/525px-Molecular-collisions.jpg"/>
          <p:cNvPicPr>
            <a:picLocks noChangeAspect="1" noChangeArrowheads="1"/>
          </p:cNvPicPr>
          <p:nvPr/>
        </p:nvPicPr>
        <p:blipFill>
          <a:blip r:embed="rId2"/>
          <a:srcRect/>
          <a:stretch>
            <a:fillRect/>
          </a:stretch>
        </p:blipFill>
        <p:spPr bwMode="auto">
          <a:xfrm>
            <a:off x="0" y="5191125"/>
            <a:ext cx="5000625" cy="16668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837937">
            <a:off x="1000100" y="2714620"/>
            <a:ext cx="7467600" cy="1143000"/>
          </a:xfrm>
        </p:spPr>
        <p:txBody>
          <a:bodyPr>
            <a:normAutofit fontScale="90000"/>
          </a:bodyPr>
          <a:lstStyle/>
          <a:p>
            <a:r>
              <a:rPr lang="en-GB" dirty="0" smtClean="0"/>
              <a:t>Now you can watch a video on everything so far……. </a:t>
            </a:r>
            <a:endParaRPr lang="en-GB" dirty="0"/>
          </a:p>
        </p:txBody>
      </p:sp>
      <p:sp>
        <p:nvSpPr>
          <p:cNvPr id="5" name="Rectangle 4"/>
          <p:cNvSpPr/>
          <p:nvPr/>
        </p:nvSpPr>
        <p:spPr>
          <a:xfrm>
            <a:off x="4572000" y="6211669"/>
            <a:ext cx="4572000" cy="646331"/>
          </a:xfrm>
          <a:prstGeom prst="rect">
            <a:avLst/>
          </a:prstGeom>
        </p:spPr>
        <p:txBody>
          <a:bodyPr>
            <a:spAutoFit/>
          </a:bodyPr>
          <a:lstStyle/>
          <a:p>
            <a:r>
              <a:rPr lang="en-GB" dirty="0" smtClean="0">
                <a:hlinkClick r:id="rId2"/>
              </a:rPr>
              <a:t>http://www.bbc.co.uk/schools/gcsebitesize/science/add_aqa/chemreac/rates.shtml</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136</TotalTime>
  <Words>353</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Rates of Reaction</vt:lpstr>
      <vt:lpstr>Starter…….</vt:lpstr>
      <vt:lpstr>Slide 3</vt:lpstr>
      <vt:lpstr>Slide 4</vt:lpstr>
      <vt:lpstr>Collision theory</vt:lpstr>
      <vt:lpstr>Slide 6</vt:lpstr>
      <vt:lpstr>Now you can watch a video on everything so far……. </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Rates of Reaction</dc:title>
  <dc:creator>077273LMAY</dc:creator>
  <cp:lastModifiedBy>077273LMAY</cp:lastModifiedBy>
  <cp:revision>14</cp:revision>
  <dcterms:created xsi:type="dcterms:W3CDTF">2011-11-18T11:05:28Z</dcterms:created>
  <dcterms:modified xsi:type="dcterms:W3CDTF">2011-12-02T11:12:24Z</dcterms:modified>
</cp:coreProperties>
</file>