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193" autoAdjust="0"/>
    <p:restoredTop sz="94660"/>
  </p:normalViewPr>
  <p:slideViewPr>
    <p:cSldViewPr>
      <p:cViewPr varScale="1">
        <p:scale>
          <a:sx n="74" d="100"/>
          <a:sy n="74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01F043C-380D-42F5-AB13-83BC8468AED8}" type="datetimeFigureOut">
              <a:rPr lang="en-US" smtClean="0"/>
              <a:pPr/>
              <a:t>12/2/2011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0201B37-583C-4DF6-BB10-D38F658D9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3C-380D-42F5-AB13-83BC8468AED8}" type="datetimeFigureOut">
              <a:rPr lang="en-US" smtClean="0"/>
              <a:pPr/>
              <a:t>12/2/2011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B37-583C-4DF6-BB10-D38F658D9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3C-380D-42F5-AB13-83BC8468AED8}" type="datetimeFigureOut">
              <a:rPr lang="en-US" smtClean="0"/>
              <a:pPr/>
              <a:t>12/2/2011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B37-583C-4DF6-BB10-D38F658D9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1F043C-380D-42F5-AB13-83BC8468AED8}" type="datetimeFigureOut">
              <a:rPr lang="en-US" smtClean="0"/>
              <a:pPr/>
              <a:t>12/2/2011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B37-583C-4DF6-BB10-D38F658D9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01F043C-380D-42F5-AB13-83BC8468AED8}" type="datetimeFigureOut">
              <a:rPr lang="en-US" smtClean="0"/>
              <a:pPr/>
              <a:t>12/2/2011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0201B37-583C-4DF6-BB10-D38F658D9CD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1F043C-380D-42F5-AB13-83BC8468AED8}" type="datetimeFigureOut">
              <a:rPr lang="en-US" smtClean="0"/>
              <a:pPr/>
              <a:t>12/2/2011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0201B37-583C-4DF6-BB10-D38F658D9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01F043C-380D-42F5-AB13-83BC8468AED8}" type="datetimeFigureOut">
              <a:rPr lang="en-US" smtClean="0"/>
              <a:pPr/>
              <a:t>12/2/2011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0201B37-583C-4DF6-BB10-D38F658D9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043C-380D-42F5-AB13-83BC8468AED8}" type="datetimeFigureOut">
              <a:rPr lang="en-US" smtClean="0"/>
              <a:pPr/>
              <a:t>12/2/2011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B37-583C-4DF6-BB10-D38F658D9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1F043C-380D-42F5-AB13-83BC8468AED8}" type="datetimeFigureOut">
              <a:rPr lang="en-US" smtClean="0"/>
              <a:pPr/>
              <a:t>12/2/2011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0201B37-583C-4DF6-BB10-D38F658D9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01F043C-380D-42F5-AB13-83BC8468AED8}" type="datetimeFigureOut">
              <a:rPr lang="en-US" smtClean="0"/>
              <a:pPr/>
              <a:t>12/2/2011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0201B37-583C-4DF6-BB10-D38F658D9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1F043C-380D-42F5-AB13-83BC8468AED8}" type="datetimeFigureOut">
              <a:rPr lang="en-US" smtClean="0"/>
              <a:pPr/>
              <a:t>12/2/2011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0201B37-583C-4DF6-BB10-D38F658D9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1F043C-380D-42F5-AB13-83BC8468AED8}" type="datetimeFigureOut">
              <a:rPr lang="en-US" smtClean="0"/>
              <a:pPr/>
              <a:t>12/2/2011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0201B37-583C-4DF6-BB10-D38F658D9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science/add_aqa/ions/acidsbasesact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8062912" cy="1470025"/>
          </a:xfrm>
        </p:spPr>
        <p:txBody>
          <a:bodyPr/>
          <a:lstStyle/>
          <a:p>
            <a:r>
              <a:rPr lang="en-GB" i="1" dirty="0" smtClean="0">
                <a:latin typeface="Californian FB" pitchFamily="18" charset="0"/>
              </a:rPr>
              <a:t>Using Ions in solution</a:t>
            </a:r>
            <a:endParaRPr lang="en-GB" i="1" dirty="0">
              <a:latin typeface="Californian FB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294962" cy="868346"/>
          </a:xfrm>
        </p:spPr>
        <p:txBody>
          <a:bodyPr>
            <a:normAutofit/>
          </a:bodyPr>
          <a:lstStyle/>
          <a:p>
            <a:r>
              <a:rPr lang="en-GB" i="1" dirty="0" smtClean="0">
                <a:latin typeface="Californian FB" pitchFamily="18" charset="0"/>
              </a:rPr>
              <a:t>Acids and Alkalis</a:t>
            </a:r>
            <a:endParaRPr lang="en-GB" i="1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2703244" cy="1411279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1. Where would vinegar come on the Ph scale?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www.jirvine.co.uk/Chemistry_GCSE/C2b/Universal_indicato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928802"/>
            <a:ext cx="4829175" cy="230505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rot="5400000">
            <a:off x="4144166" y="1570818"/>
            <a:ext cx="571504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034" y="3357562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2. Where would normal rain come on the Ph scale?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893471" y="1535893"/>
            <a:ext cx="642942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472" y="5429264"/>
            <a:ext cx="2128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3. Where would Bleach come?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7180281" y="1535099"/>
            <a:ext cx="642942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8992" y="5357826"/>
            <a:ext cx="2007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4. Where would Washing up liquid come?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6037273" y="1535099"/>
            <a:ext cx="642942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29388" y="5286388"/>
            <a:ext cx="1785950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5. Where would pure water come?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537207" y="1535099"/>
            <a:ext cx="642942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0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86766" cy="1011222"/>
          </a:xfrm>
        </p:spPr>
        <p:txBody>
          <a:bodyPr>
            <a:normAutofit/>
          </a:bodyPr>
          <a:lstStyle/>
          <a:p>
            <a:r>
              <a:rPr lang="en-GB" i="1" dirty="0" smtClean="0">
                <a:latin typeface="Californian FB" pitchFamily="18" charset="0"/>
              </a:rPr>
              <a:t>Acids and Bases neutralise each other</a:t>
            </a:r>
            <a:endParaRPr lang="en-GB" i="1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An acid is a substance with a Ph less than 7.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 Base is an alkali that has a Ph more than 7 and dissolves in water.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The reaction between acids and bases is called neutralisation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When an acid neutralises a base (or vice versa), the products are neutral</a:t>
            </a:r>
          </a:p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4214818"/>
            <a:ext cx="430509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/>
              <a:t>Acid + base                Salt + Water</a:t>
            </a:r>
            <a:endParaRPr lang="en-GB" sz="2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71934" y="4429132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55976" y="4437112"/>
            <a:ext cx="792088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115064" cy="796908"/>
          </a:xfrm>
        </p:spPr>
        <p:txBody>
          <a:bodyPr>
            <a:normAutofit/>
          </a:bodyPr>
          <a:lstStyle/>
          <a:p>
            <a:r>
              <a:rPr lang="en-GB" i="1" dirty="0" smtClean="0">
                <a:latin typeface="Californian FB" pitchFamily="18" charset="0"/>
              </a:rPr>
              <a:t>Acids Reacting with Metals</a:t>
            </a:r>
            <a:endParaRPr lang="en-GB" i="1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78621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The more reactive the metal the faster the reaction will go. </a:t>
            </a:r>
          </a:p>
          <a:p>
            <a:pPr>
              <a:buNone/>
            </a:pP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The speed of the reaction is indicated by the rate at which the bubbles of hydrogen are given off.</a:t>
            </a:r>
          </a:p>
          <a:p>
            <a:pPr>
              <a:buNone/>
            </a:pPr>
            <a:endParaRPr lang="en-GB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How do you test for hydrogen? </a:t>
            </a:r>
          </a:p>
          <a:p>
            <a:pPr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The name of the salt produced depends on which metal and acid is used……</a:t>
            </a:r>
            <a:endParaRPr lang="en-GB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1571612"/>
            <a:ext cx="494518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cs typeface="Arial" pitchFamily="34" charset="0"/>
              </a:rPr>
              <a:t>Acids + Metal               Salt  + Hydrogen</a:t>
            </a:r>
            <a:endParaRPr lang="en-GB" sz="2000" dirty="0"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63888" y="1772816"/>
            <a:ext cx="754817" cy="238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06760" cy="1143000"/>
          </a:xfrm>
        </p:spPr>
        <p:txBody>
          <a:bodyPr>
            <a:noAutofit/>
          </a:bodyPr>
          <a:lstStyle/>
          <a:p>
            <a:pPr algn="l"/>
            <a:r>
              <a:rPr lang="en-GB" sz="3200" i="1" dirty="0" smtClean="0">
                <a:solidFill>
                  <a:srgbClr val="00B0F0"/>
                </a:solidFill>
                <a:latin typeface="Californian FB" pitchFamily="18" charset="0"/>
              </a:rPr>
              <a:t>Hydrochloric Acid will always produce Chloride salts…</a:t>
            </a:r>
            <a:endParaRPr lang="en-GB" sz="3200" i="1" dirty="0">
              <a:solidFill>
                <a:srgbClr val="00B0F0"/>
              </a:solidFill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2HCL + Mg             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MgCl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₂ + H₂ 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(…………………….Chloride)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6HCl + 2Al               2AlCl₂ + 3H₂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(…………………….Chloride)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2HCl + Zn               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ZnCl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₂ + H₂   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(…………………….Chloride)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39752" y="155679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339752" y="198884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67744" y="242088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5576" y="3068960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err="1" smtClean="0">
                <a:solidFill>
                  <a:srgbClr val="00B0F0"/>
                </a:solidFill>
                <a:latin typeface="Californian FB" pitchFamily="18" charset="0"/>
              </a:rPr>
              <a:t>Sulfuric</a:t>
            </a:r>
            <a:r>
              <a:rPr lang="en-GB" sz="3200" i="1" dirty="0" smtClean="0">
                <a:solidFill>
                  <a:srgbClr val="00B0F0"/>
                </a:solidFill>
                <a:latin typeface="Californian FB" pitchFamily="18" charset="0"/>
              </a:rPr>
              <a:t> Acid will always Produce </a:t>
            </a:r>
            <a:r>
              <a:rPr lang="en-GB" sz="3200" i="1" dirty="0" err="1" smtClean="0">
                <a:solidFill>
                  <a:srgbClr val="00B0F0"/>
                </a:solidFill>
                <a:latin typeface="Californian FB" pitchFamily="18" charset="0"/>
              </a:rPr>
              <a:t>Sulfate</a:t>
            </a:r>
            <a:r>
              <a:rPr lang="en-GB" sz="3200" i="1" dirty="0" smtClean="0">
                <a:solidFill>
                  <a:srgbClr val="00B0F0"/>
                </a:solidFill>
                <a:latin typeface="Californian FB" pitchFamily="18" charset="0"/>
              </a:rPr>
              <a:t> salts…</a:t>
            </a:r>
            <a:endParaRPr lang="en-GB" sz="3200" i="1" dirty="0">
              <a:solidFill>
                <a:srgbClr val="00B0F0"/>
              </a:solidFill>
              <a:latin typeface="Californian FB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4000504"/>
            <a:ext cx="850112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H₂SO₄ + Mg             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MgSO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₄ + H₂     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(…………………….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Sulfate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3H₂SO₄ + 2Al            Al₂(SO₄)₃ + 3H₂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(…………………….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Sulfate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H₂SO₄ + Zn               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ZnSO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₄ + H₂      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(…………………….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Sulfate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11760" y="422108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11760" y="479715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39752" y="558924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64088" y="1268760"/>
            <a:ext cx="170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Magnesium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364088" y="170080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Aluminium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364088" y="213285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Zinc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868144" y="40050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Magnesium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796136" y="458112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Aluminium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868144" y="530120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Zinc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4368" cy="692696"/>
          </a:xfrm>
        </p:spPr>
        <p:txBody>
          <a:bodyPr>
            <a:noAutofit/>
          </a:bodyPr>
          <a:lstStyle/>
          <a:p>
            <a:r>
              <a:rPr lang="en-GB" i="1" dirty="0" smtClean="0">
                <a:latin typeface="Californian FB" pitchFamily="18" charset="0"/>
              </a:rPr>
              <a:t>Oxides, Hydroxides and Ammonia</a:t>
            </a:r>
            <a:endParaRPr lang="en-GB" i="1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Acid + Metal Oxide               Salt + Water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Acid + Metal Hydroxide          Salt + Water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Some metal oxides and metal hydroxides dissolve in water. 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These soluble compounds are alkalis. 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Even bases wont dissolve in water will still react with acids. 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So, all metal oxides and metal hydroxides react with acids to form a salt and water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4008" y="177281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220072" y="234888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757610" cy="725470"/>
          </a:xfrm>
        </p:spPr>
        <p:txBody>
          <a:bodyPr>
            <a:noAutofit/>
          </a:bodyPr>
          <a:lstStyle/>
          <a:p>
            <a:r>
              <a:rPr lang="en-GB" i="1" dirty="0" smtClean="0">
                <a:latin typeface="Californian FB" pitchFamily="18" charset="0"/>
              </a:rPr>
              <a:t>Making Salts </a:t>
            </a:r>
            <a:endParaRPr lang="en-GB" i="1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4422"/>
            <a:ext cx="8496944" cy="53109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Making soluble salts from insoluble bases:</a:t>
            </a: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make a soluble salt you must pick the right acid along with metal carbonate or metal hydroxide, as long as it’s insoluble ( the reason you cannot use a soluble base is because you won’t be able to tell when the reaction has finished) 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E.G. Copper Carbonate + Nitric Acid                    Copper Nitrate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Making insoluble salts – Precipitation Reactions</a:t>
            </a: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If the salt you want to make is insoluble, you must use a precipitation reaction. For this you must use an acid and a nitrate and mix them together. Once the salt is left at the bottom(precipitated) filter the solution wash it and dry it on filter paper.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E.G. Hydrochloric acid + Lead Nitrate                 Lead Chloride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60032" y="3429000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88024" y="6165304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76256" cy="1052736"/>
          </a:xfrm>
        </p:spPr>
        <p:txBody>
          <a:bodyPr/>
          <a:lstStyle/>
          <a:p>
            <a:r>
              <a:rPr lang="en-GB" i="1" dirty="0" smtClean="0">
                <a:latin typeface="Californian FB" pitchFamily="18" charset="0"/>
              </a:rPr>
              <a:t>Making Salts by displacement</a:t>
            </a:r>
            <a:endParaRPr lang="en-GB" i="1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When you put a more reactive metal (e.g. Magnesium) into a salt solution of a less reactive metal (e.g. Copper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Sulfate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) the magnesium will take the place of the Copper making it magnesium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sulfate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 displaced metal then coats itself onto the more reactive metal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One the magnesium has been coated with copper the reaction stops... This isn’t the most practical way to make salts however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66124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Activity:  </a:t>
            </a:r>
            <a:r>
              <a:rPr lang="en-GB" dirty="0" smtClean="0">
                <a:hlinkClick r:id="rId2"/>
              </a:rPr>
              <a:t>http://www.bbc.co.uk/schools/gcsebitesize/science/add_aqa/ions/acidsbasesact.shtml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181</TotalTime>
  <Words>569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Using Ions in solution</vt:lpstr>
      <vt:lpstr>Acids and Alkalis</vt:lpstr>
      <vt:lpstr>Acids and Bases neutralise each other</vt:lpstr>
      <vt:lpstr>Acids Reacting with Metals</vt:lpstr>
      <vt:lpstr>Hydrochloric Acid will always produce Chloride salts…</vt:lpstr>
      <vt:lpstr>Oxides, Hydroxides and Ammonia</vt:lpstr>
      <vt:lpstr>Making Salts </vt:lpstr>
      <vt:lpstr>Making Salts by displacement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Ions in solution</dc:title>
  <dc:creator>077105ale-mmon</dc:creator>
  <cp:lastModifiedBy>077105ale-mmon</cp:lastModifiedBy>
  <cp:revision>19</cp:revision>
  <dcterms:created xsi:type="dcterms:W3CDTF">2011-11-18T11:17:25Z</dcterms:created>
  <dcterms:modified xsi:type="dcterms:W3CDTF">2011-12-02T11:35:30Z</dcterms:modified>
</cp:coreProperties>
</file>