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1BD4BE0-6846-4837-A0E6-4D1107F8C0C6}" type="datetimeFigureOut">
              <a:rPr lang="en-GB" smtClean="0"/>
              <a:t>28/07/2011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560EE8-4B2B-402B-8E17-B5358F3114A0}"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BD4BE0-6846-4837-A0E6-4D1107F8C0C6}" type="datetimeFigureOut">
              <a:rPr lang="en-GB" smtClean="0"/>
              <a:t>28/07/2011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560EE8-4B2B-402B-8E17-B5358F3114A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BD4BE0-6846-4837-A0E6-4D1107F8C0C6}" type="datetimeFigureOut">
              <a:rPr lang="en-GB" smtClean="0"/>
              <a:t>28/07/2011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560EE8-4B2B-402B-8E17-B5358F3114A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BD4BE0-6846-4837-A0E6-4D1107F8C0C6}" type="datetimeFigureOut">
              <a:rPr lang="en-GB" smtClean="0"/>
              <a:t>28/07/2011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560EE8-4B2B-402B-8E17-B5358F3114A0}"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BD4BE0-6846-4837-A0E6-4D1107F8C0C6}" type="datetimeFigureOut">
              <a:rPr lang="en-GB" smtClean="0"/>
              <a:t>28/07/2011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560EE8-4B2B-402B-8E17-B5358F3114A0}"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1BD4BE0-6846-4837-A0E6-4D1107F8C0C6}" type="datetimeFigureOut">
              <a:rPr lang="en-GB" smtClean="0"/>
              <a:t>28/07/2011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560EE8-4B2B-402B-8E17-B5358F3114A0}"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1BD4BE0-6846-4837-A0E6-4D1107F8C0C6}" type="datetimeFigureOut">
              <a:rPr lang="en-GB" smtClean="0"/>
              <a:t>28/07/2011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560EE8-4B2B-402B-8E17-B5358F3114A0}"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1BD4BE0-6846-4837-A0E6-4D1107F8C0C6}" type="datetimeFigureOut">
              <a:rPr lang="en-GB" smtClean="0"/>
              <a:t>28/07/2011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560EE8-4B2B-402B-8E17-B5358F3114A0}"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D4BE0-6846-4837-A0E6-4D1107F8C0C6}" type="datetimeFigureOut">
              <a:rPr lang="en-GB" smtClean="0"/>
              <a:t>28/07/2011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560EE8-4B2B-402B-8E17-B5358F3114A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BD4BE0-6846-4837-A0E6-4D1107F8C0C6}" type="datetimeFigureOut">
              <a:rPr lang="en-GB" smtClean="0"/>
              <a:t>28/07/2011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560EE8-4B2B-402B-8E17-B5358F3114A0}"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BD4BE0-6846-4837-A0E6-4D1107F8C0C6}" type="datetimeFigureOut">
              <a:rPr lang="en-GB" smtClean="0"/>
              <a:t>28/07/2011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560EE8-4B2B-402B-8E17-B5358F3114A0}"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D4BE0-6846-4837-A0E6-4D1107F8C0C6}" type="datetimeFigureOut">
              <a:rPr lang="en-GB" smtClean="0"/>
              <a:t>28/07/2011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560EE8-4B2B-402B-8E17-B5358F3114A0}"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Y8 Light and Sound</a:t>
            </a:r>
            <a:br>
              <a:rPr lang="en-GB" dirty="0" smtClean="0"/>
            </a:br>
            <a:r>
              <a:rPr lang="en-GB" dirty="0" smtClean="0"/>
              <a:t>Revision</a:t>
            </a:r>
            <a:endParaRPr lang="en-GB" dirty="0"/>
          </a:p>
        </p:txBody>
      </p:sp>
      <p:sp>
        <p:nvSpPr>
          <p:cNvPr id="3" name="Subtitle 2"/>
          <p:cNvSpPr>
            <a:spLocks noGrp="1"/>
          </p:cNvSpPr>
          <p:nvPr>
            <p:ph type="subTitle" idx="1"/>
          </p:nvPr>
        </p:nvSpPr>
        <p:spPr/>
        <p:txBody>
          <a:bodyPr/>
          <a:lstStyle/>
          <a:p>
            <a:r>
              <a:rPr lang="en-GB" dirty="0" smtClean="0"/>
              <a:t>Start Sept 2011</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Eye</a:t>
            </a:r>
            <a:endParaRPr lang="en-GB" dirty="0"/>
          </a:p>
        </p:txBody>
      </p:sp>
      <p:pic>
        <p:nvPicPr>
          <p:cNvPr id="23555" name="Picture 3"/>
          <p:cNvPicPr>
            <a:picLocks noChangeAspect="1" noChangeArrowheads="1"/>
          </p:cNvPicPr>
          <p:nvPr/>
        </p:nvPicPr>
        <p:blipFill>
          <a:blip r:embed="rId2" cstate="print"/>
          <a:srcRect/>
          <a:stretch>
            <a:fillRect/>
          </a:stretch>
        </p:blipFill>
        <p:spPr bwMode="auto">
          <a:xfrm>
            <a:off x="1043608" y="1484784"/>
            <a:ext cx="6408712" cy="47969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Pin hole camera</a:t>
            </a:r>
            <a:endParaRPr lang="en-GB" dirty="0"/>
          </a:p>
        </p:txBody>
      </p:sp>
      <p:pic>
        <p:nvPicPr>
          <p:cNvPr id="24578" name="Picture 2"/>
          <p:cNvPicPr>
            <a:picLocks noChangeAspect="1" noChangeArrowheads="1"/>
          </p:cNvPicPr>
          <p:nvPr/>
        </p:nvPicPr>
        <p:blipFill>
          <a:blip r:embed="rId2" cstate="print"/>
          <a:srcRect/>
          <a:stretch>
            <a:fillRect/>
          </a:stretch>
        </p:blipFill>
        <p:spPr bwMode="auto">
          <a:xfrm>
            <a:off x="539552" y="1412776"/>
            <a:ext cx="5040560" cy="3471460"/>
          </a:xfrm>
          <a:prstGeom prst="rect">
            <a:avLst/>
          </a:prstGeom>
          <a:noFill/>
          <a:ln w="9525">
            <a:noFill/>
            <a:miter lim="800000"/>
            <a:headEnd/>
            <a:tailEnd/>
          </a:ln>
        </p:spPr>
      </p:pic>
      <p:sp>
        <p:nvSpPr>
          <p:cNvPr id="4" name="TextBox 3"/>
          <p:cNvSpPr txBox="1"/>
          <p:nvPr/>
        </p:nvSpPr>
        <p:spPr>
          <a:xfrm>
            <a:off x="899592" y="5085184"/>
            <a:ext cx="7221144" cy="923330"/>
          </a:xfrm>
          <a:prstGeom prst="rect">
            <a:avLst/>
          </a:prstGeom>
          <a:noFill/>
        </p:spPr>
        <p:txBody>
          <a:bodyPr wrap="none" rtlCol="0">
            <a:spAutoFit/>
          </a:bodyPr>
          <a:lstStyle/>
          <a:p>
            <a:r>
              <a:rPr lang="en-GB" dirty="0" smtClean="0"/>
              <a:t>Light travels in straight lines. The light rays used are only the ones that pass</a:t>
            </a:r>
          </a:p>
          <a:p>
            <a:r>
              <a:rPr lang="en-GB" dirty="0"/>
              <a:t>t</a:t>
            </a:r>
            <a:r>
              <a:rPr lang="en-GB" dirty="0" smtClean="0"/>
              <a:t>hrough the ‘pin hole’, so the image is upside down.  This is how the image</a:t>
            </a:r>
          </a:p>
          <a:p>
            <a:r>
              <a:rPr lang="en-GB" dirty="0"/>
              <a:t>a</a:t>
            </a:r>
            <a:r>
              <a:rPr lang="en-GB" dirty="0" smtClean="0"/>
              <a:t>rrives at the back of our eye – our brains turn it up the right way!</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Lenses</a:t>
            </a:r>
            <a:endParaRPr lang="en-GB" dirty="0"/>
          </a:p>
        </p:txBody>
      </p:sp>
      <p:pic>
        <p:nvPicPr>
          <p:cNvPr id="25602" name="Picture 2"/>
          <p:cNvPicPr>
            <a:picLocks noChangeAspect="1" noChangeArrowheads="1"/>
          </p:cNvPicPr>
          <p:nvPr/>
        </p:nvPicPr>
        <p:blipFill>
          <a:blip r:embed="rId2" cstate="print"/>
          <a:srcRect/>
          <a:stretch>
            <a:fillRect/>
          </a:stretch>
        </p:blipFill>
        <p:spPr bwMode="auto">
          <a:xfrm>
            <a:off x="1331641" y="1333736"/>
            <a:ext cx="6618324" cy="49378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Vibrations</a:t>
            </a:r>
            <a:endParaRPr lang="en-GB" dirty="0"/>
          </a:p>
        </p:txBody>
      </p:sp>
      <p:pic>
        <p:nvPicPr>
          <p:cNvPr id="3" name="Picture 2" descr="http://cnx.org/content/m20188/latest/graphics1.png"/>
          <p:cNvPicPr/>
          <p:nvPr/>
        </p:nvPicPr>
        <p:blipFill>
          <a:blip r:embed="rId2" cstate="print"/>
          <a:srcRect/>
          <a:stretch>
            <a:fillRect/>
          </a:stretch>
        </p:blipFill>
        <p:spPr bwMode="auto">
          <a:xfrm>
            <a:off x="251520" y="1196752"/>
            <a:ext cx="3096344" cy="2232248"/>
          </a:xfrm>
          <a:prstGeom prst="rect">
            <a:avLst/>
          </a:prstGeom>
          <a:noFill/>
          <a:ln w="9525">
            <a:noFill/>
            <a:miter lim="800000"/>
            <a:headEnd/>
            <a:tailEnd/>
          </a:ln>
        </p:spPr>
      </p:pic>
      <p:pic>
        <p:nvPicPr>
          <p:cNvPr id="26626" name="Picture 2"/>
          <p:cNvPicPr>
            <a:picLocks noChangeAspect="1" noChangeArrowheads="1"/>
          </p:cNvPicPr>
          <p:nvPr/>
        </p:nvPicPr>
        <p:blipFill>
          <a:blip r:embed="rId3" cstate="print"/>
          <a:srcRect/>
          <a:stretch>
            <a:fillRect/>
          </a:stretch>
        </p:blipFill>
        <p:spPr bwMode="auto">
          <a:xfrm>
            <a:off x="4211960" y="1412776"/>
            <a:ext cx="4858140" cy="3168352"/>
          </a:xfrm>
          <a:prstGeom prst="rect">
            <a:avLst/>
          </a:prstGeom>
          <a:noFill/>
          <a:ln w="9525">
            <a:noFill/>
            <a:miter lim="800000"/>
            <a:headEnd/>
            <a:tailEnd/>
          </a:ln>
        </p:spPr>
      </p:pic>
      <p:pic>
        <p:nvPicPr>
          <p:cNvPr id="26627" name="Picture 3"/>
          <p:cNvPicPr>
            <a:picLocks noChangeAspect="1" noChangeArrowheads="1"/>
          </p:cNvPicPr>
          <p:nvPr/>
        </p:nvPicPr>
        <p:blipFill>
          <a:blip r:embed="rId4" cstate="print"/>
          <a:srcRect/>
          <a:stretch>
            <a:fillRect/>
          </a:stretch>
        </p:blipFill>
        <p:spPr bwMode="auto">
          <a:xfrm>
            <a:off x="251519" y="3861048"/>
            <a:ext cx="3547061" cy="2736304"/>
          </a:xfrm>
          <a:prstGeom prst="rect">
            <a:avLst/>
          </a:prstGeom>
          <a:noFill/>
          <a:ln w="9525">
            <a:noFill/>
            <a:miter lim="800000"/>
            <a:headEnd/>
            <a:tailEnd/>
          </a:ln>
        </p:spPr>
      </p:pic>
      <p:pic>
        <p:nvPicPr>
          <p:cNvPr id="26628" name="Picture 4"/>
          <p:cNvPicPr>
            <a:picLocks noChangeAspect="1" noChangeArrowheads="1"/>
          </p:cNvPicPr>
          <p:nvPr/>
        </p:nvPicPr>
        <p:blipFill>
          <a:blip r:embed="rId5" cstate="print"/>
          <a:srcRect/>
          <a:stretch>
            <a:fillRect/>
          </a:stretch>
        </p:blipFill>
        <p:spPr bwMode="auto">
          <a:xfrm>
            <a:off x="3851920" y="5013176"/>
            <a:ext cx="3013607" cy="14035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sound travels</a:t>
            </a:r>
            <a:endParaRPr lang="en-GB" dirty="0"/>
          </a:p>
        </p:txBody>
      </p:sp>
      <p:pic>
        <p:nvPicPr>
          <p:cNvPr id="27650" name="Picture 2"/>
          <p:cNvPicPr>
            <a:picLocks noChangeAspect="1" noChangeArrowheads="1"/>
          </p:cNvPicPr>
          <p:nvPr/>
        </p:nvPicPr>
        <p:blipFill>
          <a:blip r:embed="rId2" cstate="print"/>
          <a:srcRect/>
          <a:stretch>
            <a:fillRect/>
          </a:stretch>
        </p:blipFill>
        <p:spPr bwMode="auto">
          <a:xfrm>
            <a:off x="467543" y="1268760"/>
            <a:ext cx="7858741"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Frequency</a:t>
            </a:r>
            <a:endParaRPr lang="en-GB" dirty="0"/>
          </a:p>
        </p:txBody>
      </p:sp>
      <p:pic>
        <p:nvPicPr>
          <p:cNvPr id="28674" name="Picture 2"/>
          <p:cNvPicPr>
            <a:picLocks noChangeAspect="1" noChangeArrowheads="1"/>
          </p:cNvPicPr>
          <p:nvPr/>
        </p:nvPicPr>
        <p:blipFill>
          <a:blip r:embed="rId2" cstate="print"/>
          <a:srcRect/>
          <a:stretch>
            <a:fillRect/>
          </a:stretch>
        </p:blipFill>
        <p:spPr bwMode="auto">
          <a:xfrm>
            <a:off x="1835695" y="1410415"/>
            <a:ext cx="5176575" cy="3818785"/>
          </a:xfrm>
          <a:prstGeom prst="rect">
            <a:avLst/>
          </a:prstGeom>
          <a:noFill/>
          <a:ln w="9525">
            <a:noFill/>
            <a:miter lim="800000"/>
            <a:headEnd/>
            <a:tailEnd/>
          </a:ln>
        </p:spPr>
      </p:pic>
      <p:sp>
        <p:nvSpPr>
          <p:cNvPr id="4" name="TextBox 3"/>
          <p:cNvSpPr txBox="1"/>
          <p:nvPr/>
        </p:nvSpPr>
        <p:spPr>
          <a:xfrm>
            <a:off x="2771800" y="5733256"/>
            <a:ext cx="2759666" cy="369332"/>
          </a:xfrm>
          <a:prstGeom prst="rect">
            <a:avLst/>
          </a:prstGeom>
          <a:noFill/>
        </p:spPr>
        <p:txBody>
          <a:bodyPr wrap="none" rtlCol="0">
            <a:spAutoFit/>
          </a:bodyPr>
          <a:lstStyle/>
          <a:p>
            <a:r>
              <a:rPr lang="en-GB" dirty="0" smtClean="0"/>
              <a:t>High frequency – high pitch</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Amplitude</a:t>
            </a:r>
            <a:endParaRPr lang="en-GB" dirty="0"/>
          </a:p>
        </p:txBody>
      </p:sp>
      <p:pic>
        <p:nvPicPr>
          <p:cNvPr id="29699" name="Picture 3"/>
          <p:cNvPicPr>
            <a:picLocks noChangeAspect="1" noChangeArrowheads="1"/>
          </p:cNvPicPr>
          <p:nvPr/>
        </p:nvPicPr>
        <p:blipFill>
          <a:blip r:embed="rId2" cstate="print"/>
          <a:srcRect/>
          <a:stretch>
            <a:fillRect/>
          </a:stretch>
        </p:blipFill>
        <p:spPr bwMode="auto">
          <a:xfrm>
            <a:off x="569811" y="1484784"/>
            <a:ext cx="8004379" cy="3888432"/>
          </a:xfrm>
          <a:prstGeom prst="rect">
            <a:avLst/>
          </a:prstGeom>
          <a:noFill/>
          <a:ln w="9525">
            <a:noFill/>
            <a:miter lim="800000"/>
            <a:headEnd/>
            <a:tailEnd/>
          </a:ln>
        </p:spPr>
      </p:pic>
      <p:sp>
        <p:nvSpPr>
          <p:cNvPr id="5" name="TextBox 4"/>
          <p:cNvSpPr txBox="1"/>
          <p:nvPr/>
        </p:nvSpPr>
        <p:spPr>
          <a:xfrm>
            <a:off x="2843808" y="5661248"/>
            <a:ext cx="3284874" cy="369332"/>
          </a:xfrm>
          <a:prstGeom prst="rect">
            <a:avLst/>
          </a:prstGeom>
          <a:noFill/>
        </p:spPr>
        <p:txBody>
          <a:bodyPr wrap="none" rtlCol="0">
            <a:spAutoFit/>
          </a:bodyPr>
          <a:lstStyle/>
          <a:p>
            <a:r>
              <a:rPr lang="en-GB" dirty="0" smtClean="0"/>
              <a:t>Higher amplitude – louder sound</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oscilloscope</a:t>
            </a:r>
            <a:endParaRPr lang="en-GB" dirty="0"/>
          </a:p>
        </p:txBody>
      </p:sp>
      <p:pic>
        <p:nvPicPr>
          <p:cNvPr id="30722" name="Picture 2"/>
          <p:cNvPicPr>
            <a:picLocks noChangeAspect="1" noChangeArrowheads="1"/>
          </p:cNvPicPr>
          <p:nvPr/>
        </p:nvPicPr>
        <p:blipFill>
          <a:blip r:embed="rId2" cstate="print"/>
          <a:srcRect/>
          <a:stretch>
            <a:fillRect/>
          </a:stretch>
        </p:blipFill>
        <p:spPr bwMode="auto">
          <a:xfrm>
            <a:off x="0" y="1484784"/>
            <a:ext cx="5544616" cy="4390431"/>
          </a:xfrm>
          <a:prstGeom prst="rect">
            <a:avLst/>
          </a:prstGeom>
          <a:noFill/>
          <a:ln w="9525">
            <a:noFill/>
            <a:miter lim="800000"/>
            <a:headEnd/>
            <a:tailEnd/>
          </a:ln>
        </p:spPr>
      </p:pic>
      <p:sp>
        <p:nvSpPr>
          <p:cNvPr id="4" name="TextBox 3"/>
          <p:cNvSpPr txBox="1"/>
          <p:nvPr/>
        </p:nvSpPr>
        <p:spPr>
          <a:xfrm>
            <a:off x="6516216" y="2060848"/>
            <a:ext cx="1934504" cy="2031325"/>
          </a:xfrm>
          <a:prstGeom prst="rect">
            <a:avLst/>
          </a:prstGeom>
          <a:noFill/>
        </p:spPr>
        <p:txBody>
          <a:bodyPr wrap="none" rtlCol="0">
            <a:spAutoFit/>
          </a:bodyPr>
          <a:lstStyle/>
          <a:p>
            <a:r>
              <a:rPr lang="en-GB" dirty="0" smtClean="0"/>
              <a:t>An oscilloscope</a:t>
            </a:r>
          </a:p>
          <a:p>
            <a:r>
              <a:rPr lang="en-GB" dirty="0"/>
              <a:t>i</a:t>
            </a:r>
            <a:r>
              <a:rPr lang="en-GB" dirty="0" smtClean="0"/>
              <a:t>s a machine that</a:t>
            </a:r>
          </a:p>
          <a:p>
            <a:r>
              <a:rPr lang="en-GB" dirty="0" smtClean="0"/>
              <a:t>turns sound waves</a:t>
            </a:r>
          </a:p>
          <a:p>
            <a:r>
              <a:rPr lang="en-GB" dirty="0"/>
              <a:t>i</a:t>
            </a:r>
            <a:r>
              <a:rPr lang="en-GB" dirty="0" smtClean="0"/>
              <a:t>nto an electrical</a:t>
            </a:r>
          </a:p>
          <a:p>
            <a:r>
              <a:rPr lang="en-GB" dirty="0"/>
              <a:t>w</a:t>
            </a:r>
            <a:r>
              <a:rPr lang="en-GB" dirty="0" smtClean="0"/>
              <a:t>ave that we can </a:t>
            </a:r>
          </a:p>
          <a:p>
            <a:r>
              <a:rPr lang="en-GB" dirty="0"/>
              <a:t>s</a:t>
            </a:r>
            <a:r>
              <a:rPr lang="en-GB" dirty="0" smtClean="0"/>
              <a:t>ee and use for </a:t>
            </a:r>
          </a:p>
          <a:p>
            <a:r>
              <a:rPr lang="en-GB" dirty="0" smtClean="0"/>
              <a:t>investigations</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Ear</a:t>
            </a:r>
            <a:endParaRPr lang="en-GB" dirty="0"/>
          </a:p>
        </p:txBody>
      </p:sp>
      <p:pic>
        <p:nvPicPr>
          <p:cNvPr id="31746" name="Picture 2"/>
          <p:cNvPicPr>
            <a:picLocks noChangeAspect="1" noChangeArrowheads="1"/>
          </p:cNvPicPr>
          <p:nvPr/>
        </p:nvPicPr>
        <p:blipFill>
          <a:blip r:embed="rId2" cstate="print"/>
          <a:srcRect/>
          <a:stretch>
            <a:fillRect/>
          </a:stretch>
        </p:blipFill>
        <p:spPr bwMode="auto">
          <a:xfrm>
            <a:off x="323528" y="1268760"/>
            <a:ext cx="5083533" cy="3489067"/>
          </a:xfrm>
          <a:prstGeom prst="rect">
            <a:avLst/>
          </a:prstGeom>
          <a:noFill/>
          <a:ln w="9525">
            <a:noFill/>
            <a:miter lim="800000"/>
            <a:headEnd/>
            <a:tailEnd/>
          </a:ln>
        </p:spPr>
      </p:pic>
      <p:sp>
        <p:nvSpPr>
          <p:cNvPr id="4" name="Rectangle 3"/>
          <p:cNvSpPr/>
          <p:nvPr/>
        </p:nvSpPr>
        <p:spPr>
          <a:xfrm>
            <a:off x="5508104" y="1502688"/>
            <a:ext cx="3635896" cy="5078313"/>
          </a:xfrm>
          <a:prstGeom prst="rect">
            <a:avLst/>
          </a:prstGeom>
        </p:spPr>
        <p:txBody>
          <a:bodyPr wrap="square">
            <a:spAutoFit/>
          </a:bodyPr>
          <a:lstStyle/>
          <a:p>
            <a:r>
              <a:rPr lang="en-GB" b="1" dirty="0" smtClean="0"/>
              <a:t>The Inner Ear: Nerve Signals Start Here</a:t>
            </a:r>
          </a:p>
          <a:p>
            <a:r>
              <a:rPr lang="en-GB" dirty="0" smtClean="0"/>
              <a:t>Sound comes into the inner ear as vibrations and enters the </a:t>
            </a:r>
            <a:r>
              <a:rPr lang="en-GB" b="1" dirty="0" smtClean="0"/>
              <a:t>cochlea</a:t>
            </a:r>
            <a:r>
              <a:rPr lang="en-GB" dirty="0" smtClean="0"/>
              <a:t> a small, curled tube in the inner ear. The cochlea is filled with liquid, which is set into motion, like a wave, when the </a:t>
            </a:r>
            <a:r>
              <a:rPr lang="en-GB" dirty="0" err="1" smtClean="0"/>
              <a:t>ossicles</a:t>
            </a:r>
            <a:r>
              <a:rPr lang="en-GB" dirty="0" smtClean="0"/>
              <a:t> vibrate.</a:t>
            </a:r>
          </a:p>
          <a:p>
            <a:r>
              <a:rPr lang="en-GB" dirty="0" smtClean="0"/>
              <a:t>The cochlea is also lined with tiny cells covered in tiny hairs that are so small you would need a microscope to see them. They may be small, but they're awfully important. When sound reaches the cochlea, the vibrations (sound) cause the hairs on the cells to move, creating nerve signals that the brain understands as sound. </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Hearing damage</a:t>
            </a:r>
            <a:endParaRPr lang="en-GB" dirty="0"/>
          </a:p>
        </p:txBody>
      </p:sp>
      <p:pic>
        <p:nvPicPr>
          <p:cNvPr id="32770" name="Picture 2"/>
          <p:cNvPicPr>
            <a:picLocks noChangeAspect="1" noChangeArrowheads="1"/>
          </p:cNvPicPr>
          <p:nvPr/>
        </p:nvPicPr>
        <p:blipFill>
          <a:blip r:embed="rId2" cstate="print"/>
          <a:srcRect/>
          <a:stretch>
            <a:fillRect/>
          </a:stretch>
        </p:blipFill>
        <p:spPr bwMode="auto">
          <a:xfrm>
            <a:off x="683568" y="2852936"/>
            <a:ext cx="3866172" cy="3312021"/>
          </a:xfrm>
          <a:prstGeom prst="rect">
            <a:avLst/>
          </a:prstGeom>
          <a:noFill/>
          <a:ln w="9525">
            <a:noFill/>
            <a:miter lim="800000"/>
            <a:headEnd/>
            <a:tailEnd/>
          </a:ln>
        </p:spPr>
      </p:pic>
      <p:pic>
        <p:nvPicPr>
          <p:cNvPr id="32771" name="Picture 3"/>
          <p:cNvPicPr>
            <a:picLocks noChangeAspect="1" noChangeArrowheads="1"/>
          </p:cNvPicPr>
          <p:nvPr/>
        </p:nvPicPr>
        <p:blipFill>
          <a:blip r:embed="rId3" cstate="print"/>
          <a:srcRect/>
          <a:stretch>
            <a:fillRect/>
          </a:stretch>
        </p:blipFill>
        <p:spPr bwMode="auto">
          <a:xfrm>
            <a:off x="5004048" y="1467931"/>
            <a:ext cx="3493765" cy="50548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Luminous and non-luminous objects</a:t>
            </a:r>
            <a:endParaRPr lang="en-GB" dirty="0"/>
          </a:p>
        </p:txBody>
      </p:sp>
      <p:pic>
        <p:nvPicPr>
          <p:cNvPr id="15362" name="Picture 2"/>
          <p:cNvPicPr>
            <a:picLocks noChangeAspect="1" noChangeArrowheads="1"/>
          </p:cNvPicPr>
          <p:nvPr/>
        </p:nvPicPr>
        <p:blipFill>
          <a:blip r:embed="rId2" cstate="print"/>
          <a:srcRect/>
          <a:stretch>
            <a:fillRect/>
          </a:stretch>
        </p:blipFill>
        <p:spPr bwMode="auto">
          <a:xfrm>
            <a:off x="0" y="2708920"/>
            <a:ext cx="5839014" cy="4149080"/>
          </a:xfrm>
          <a:prstGeom prst="rect">
            <a:avLst/>
          </a:prstGeom>
          <a:noFill/>
          <a:ln w="9525">
            <a:noFill/>
            <a:miter lim="800000"/>
            <a:headEnd/>
            <a:tailEnd/>
          </a:ln>
        </p:spPr>
      </p:pic>
      <p:sp>
        <p:nvSpPr>
          <p:cNvPr id="4" name="TextBox 3"/>
          <p:cNvSpPr txBox="1"/>
          <p:nvPr/>
        </p:nvSpPr>
        <p:spPr>
          <a:xfrm>
            <a:off x="251520" y="1340768"/>
            <a:ext cx="6622710" cy="923330"/>
          </a:xfrm>
          <a:prstGeom prst="rect">
            <a:avLst/>
          </a:prstGeom>
          <a:noFill/>
        </p:spPr>
        <p:txBody>
          <a:bodyPr wrap="none" rtlCol="0">
            <a:spAutoFit/>
          </a:bodyPr>
          <a:lstStyle/>
          <a:p>
            <a:r>
              <a:rPr lang="en-GB" dirty="0" smtClean="0"/>
              <a:t>The sun is a luminous object – it gives out light</a:t>
            </a:r>
          </a:p>
          <a:p>
            <a:r>
              <a:rPr lang="en-GB" dirty="0" smtClean="0"/>
              <a:t>The moon is a non-luminous object – it is seen only by reflected light</a:t>
            </a:r>
          </a:p>
          <a:p>
            <a:r>
              <a:rPr lang="en-GB" dirty="0" smtClean="0"/>
              <a:t>What do we see, if there is no light?</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Light travels in straight lines</a:t>
            </a:r>
            <a:endParaRPr lang="en-GB" dirty="0"/>
          </a:p>
        </p:txBody>
      </p:sp>
      <p:pic>
        <p:nvPicPr>
          <p:cNvPr id="16386" name="Picture 2"/>
          <p:cNvPicPr>
            <a:picLocks noChangeAspect="1" noChangeArrowheads="1"/>
          </p:cNvPicPr>
          <p:nvPr/>
        </p:nvPicPr>
        <p:blipFill>
          <a:blip r:embed="rId2" cstate="print"/>
          <a:srcRect/>
          <a:stretch>
            <a:fillRect/>
          </a:stretch>
        </p:blipFill>
        <p:spPr bwMode="auto">
          <a:xfrm>
            <a:off x="539552" y="1412776"/>
            <a:ext cx="3810000" cy="2085975"/>
          </a:xfrm>
          <a:prstGeom prst="rect">
            <a:avLst/>
          </a:prstGeom>
          <a:noFill/>
          <a:ln w="9525">
            <a:noFill/>
            <a:miter lim="800000"/>
            <a:headEnd/>
            <a:tailEnd/>
          </a:ln>
        </p:spPr>
      </p:pic>
      <p:pic>
        <p:nvPicPr>
          <p:cNvPr id="16387" name="Picture 3"/>
          <p:cNvPicPr>
            <a:picLocks noChangeAspect="1" noChangeArrowheads="1"/>
          </p:cNvPicPr>
          <p:nvPr/>
        </p:nvPicPr>
        <p:blipFill>
          <a:blip r:embed="rId3" cstate="print"/>
          <a:srcRect/>
          <a:stretch>
            <a:fillRect/>
          </a:stretch>
        </p:blipFill>
        <p:spPr bwMode="auto">
          <a:xfrm>
            <a:off x="4572000" y="1484784"/>
            <a:ext cx="1944216" cy="2138638"/>
          </a:xfrm>
          <a:prstGeom prst="rect">
            <a:avLst/>
          </a:prstGeom>
          <a:noFill/>
          <a:ln w="9525">
            <a:noFill/>
            <a:miter lim="800000"/>
            <a:headEnd/>
            <a:tailEnd/>
          </a:ln>
        </p:spPr>
      </p:pic>
      <p:pic>
        <p:nvPicPr>
          <p:cNvPr id="16388" name="Picture 4"/>
          <p:cNvPicPr>
            <a:picLocks noChangeAspect="1" noChangeArrowheads="1"/>
          </p:cNvPicPr>
          <p:nvPr/>
        </p:nvPicPr>
        <p:blipFill>
          <a:blip r:embed="rId4" cstate="print"/>
          <a:srcRect/>
          <a:stretch>
            <a:fillRect/>
          </a:stretch>
        </p:blipFill>
        <p:spPr bwMode="auto">
          <a:xfrm>
            <a:off x="0" y="3519651"/>
            <a:ext cx="4788024" cy="3196007"/>
          </a:xfrm>
          <a:prstGeom prst="rect">
            <a:avLst/>
          </a:prstGeom>
          <a:noFill/>
          <a:ln w="9525">
            <a:noFill/>
            <a:miter lim="800000"/>
            <a:headEnd/>
            <a:tailEnd/>
          </a:ln>
        </p:spPr>
      </p:pic>
      <p:pic>
        <p:nvPicPr>
          <p:cNvPr id="16389" name="Picture 5"/>
          <p:cNvPicPr>
            <a:picLocks noChangeAspect="1" noChangeArrowheads="1"/>
          </p:cNvPicPr>
          <p:nvPr/>
        </p:nvPicPr>
        <p:blipFill>
          <a:blip r:embed="rId5" cstate="print"/>
          <a:srcRect/>
          <a:stretch>
            <a:fillRect/>
          </a:stretch>
        </p:blipFill>
        <p:spPr bwMode="auto">
          <a:xfrm>
            <a:off x="5292080" y="4005064"/>
            <a:ext cx="2964488" cy="20158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Transparent, Translucent, Opaque</a:t>
            </a:r>
            <a:endParaRPr lang="en-GB" dirty="0"/>
          </a:p>
        </p:txBody>
      </p:sp>
      <p:pic>
        <p:nvPicPr>
          <p:cNvPr id="17410" name="Picture 2"/>
          <p:cNvPicPr>
            <a:picLocks noChangeAspect="1" noChangeArrowheads="1"/>
          </p:cNvPicPr>
          <p:nvPr/>
        </p:nvPicPr>
        <p:blipFill>
          <a:blip r:embed="rId2" cstate="print"/>
          <a:srcRect/>
          <a:stretch>
            <a:fillRect/>
          </a:stretch>
        </p:blipFill>
        <p:spPr bwMode="auto">
          <a:xfrm>
            <a:off x="467544" y="1340768"/>
            <a:ext cx="2808312" cy="2808312"/>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a:stretch>
            <a:fillRect/>
          </a:stretch>
        </p:blipFill>
        <p:spPr bwMode="auto">
          <a:xfrm>
            <a:off x="3491880" y="1628800"/>
            <a:ext cx="2957233" cy="2520280"/>
          </a:xfrm>
          <a:prstGeom prst="rect">
            <a:avLst/>
          </a:prstGeom>
          <a:noFill/>
          <a:ln w="9525">
            <a:noFill/>
            <a:miter lim="800000"/>
            <a:headEnd/>
            <a:tailEnd/>
          </a:ln>
        </p:spPr>
      </p:pic>
      <p:pic>
        <p:nvPicPr>
          <p:cNvPr id="17412" name="Picture 4"/>
          <p:cNvPicPr>
            <a:picLocks noChangeAspect="1" noChangeArrowheads="1"/>
          </p:cNvPicPr>
          <p:nvPr/>
        </p:nvPicPr>
        <p:blipFill>
          <a:blip r:embed="rId4" cstate="print"/>
          <a:srcRect/>
          <a:stretch>
            <a:fillRect/>
          </a:stretch>
        </p:blipFill>
        <p:spPr bwMode="auto">
          <a:xfrm>
            <a:off x="6516216" y="1772816"/>
            <a:ext cx="2392660" cy="2392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Reflections</a:t>
            </a:r>
            <a:endParaRPr lang="en-GB" dirty="0"/>
          </a:p>
        </p:txBody>
      </p:sp>
      <p:pic>
        <p:nvPicPr>
          <p:cNvPr id="18434" name="Picture 2"/>
          <p:cNvPicPr>
            <a:picLocks noChangeAspect="1" noChangeArrowheads="1"/>
          </p:cNvPicPr>
          <p:nvPr/>
        </p:nvPicPr>
        <p:blipFill>
          <a:blip r:embed="rId2" cstate="print"/>
          <a:srcRect/>
          <a:stretch>
            <a:fillRect/>
          </a:stretch>
        </p:blipFill>
        <p:spPr bwMode="auto">
          <a:xfrm>
            <a:off x="395536" y="1700808"/>
            <a:ext cx="4392488" cy="4780060"/>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4788024" y="2636912"/>
            <a:ext cx="4293096" cy="321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Refraction</a:t>
            </a:r>
            <a:endParaRPr lang="en-GB" dirty="0"/>
          </a:p>
        </p:txBody>
      </p:sp>
      <p:pic>
        <p:nvPicPr>
          <p:cNvPr id="19459" name="Picture 3"/>
          <p:cNvPicPr>
            <a:picLocks noChangeAspect="1" noChangeArrowheads="1"/>
          </p:cNvPicPr>
          <p:nvPr/>
        </p:nvPicPr>
        <p:blipFill>
          <a:blip r:embed="rId2" cstate="print"/>
          <a:srcRect/>
          <a:stretch>
            <a:fillRect/>
          </a:stretch>
        </p:blipFill>
        <p:spPr bwMode="auto">
          <a:xfrm>
            <a:off x="4211960" y="3068960"/>
            <a:ext cx="4855058" cy="3293740"/>
          </a:xfrm>
          <a:prstGeom prst="rect">
            <a:avLst/>
          </a:prstGeom>
          <a:noFill/>
          <a:ln w="9525">
            <a:noFill/>
            <a:miter lim="800000"/>
            <a:headEnd/>
            <a:tailEnd/>
          </a:ln>
        </p:spPr>
      </p:pic>
      <p:pic>
        <p:nvPicPr>
          <p:cNvPr id="19460" name="Picture 4"/>
          <p:cNvPicPr>
            <a:picLocks noChangeAspect="1" noChangeArrowheads="1"/>
          </p:cNvPicPr>
          <p:nvPr/>
        </p:nvPicPr>
        <p:blipFill>
          <a:blip r:embed="rId3" cstate="print"/>
          <a:srcRect/>
          <a:stretch>
            <a:fillRect/>
          </a:stretch>
        </p:blipFill>
        <p:spPr bwMode="auto">
          <a:xfrm>
            <a:off x="179513" y="1212874"/>
            <a:ext cx="3960440" cy="54478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Dispersion</a:t>
            </a:r>
            <a:endParaRPr lang="en-GB" dirty="0"/>
          </a:p>
        </p:txBody>
      </p:sp>
      <p:pic>
        <p:nvPicPr>
          <p:cNvPr id="20482" name="Picture 2"/>
          <p:cNvPicPr>
            <a:picLocks noChangeAspect="1" noChangeArrowheads="1"/>
          </p:cNvPicPr>
          <p:nvPr/>
        </p:nvPicPr>
        <p:blipFill>
          <a:blip r:embed="rId2" cstate="print"/>
          <a:srcRect/>
          <a:stretch>
            <a:fillRect/>
          </a:stretch>
        </p:blipFill>
        <p:spPr bwMode="auto">
          <a:xfrm>
            <a:off x="611559" y="1340768"/>
            <a:ext cx="8379931"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Colour</a:t>
            </a:r>
            <a:endParaRPr lang="en-GB" dirty="0"/>
          </a:p>
        </p:txBody>
      </p:sp>
      <p:pic>
        <p:nvPicPr>
          <p:cNvPr id="21506" name="Picture 2"/>
          <p:cNvPicPr>
            <a:picLocks noChangeAspect="1" noChangeArrowheads="1"/>
          </p:cNvPicPr>
          <p:nvPr/>
        </p:nvPicPr>
        <p:blipFill>
          <a:blip r:embed="rId2" cstate="print"/>
          <a:srcRect/>
          <a:stretch>
            <a:fillRect/>
          </a:stretch>
        </p:blipFill>
        <p:spPr bwMode="auto">
          <a:xfrm>
            <a:off x="683568" y="1772816"/>
            <a:ext cx="3168352" cy="2629292"/>
          </a:xfrm>
          <a:prstGeom prst="rect">
            <a:avLst/>
          </a:prstGeom>
          <a:noFill/>
          <a:ln w="9525">
            <a:noFill/>
            <a:miter lim="800000"/>
            <a:headEnd/>
            <a:tailEnd/>
          </a:ln>
        </p:spPr>
      </p:pic>
      <p:sp>
        <p:nvSpPr>
          <p:cNvPr id="5" name="TextBox 4"/>
          <p:cNvSpPr txBox="1"/>
          <p:nvPr/>
        </p:nvSpPr>
        <p:spPr>
          <a:xfrm>
            <a:off x="755576" y="4653136"/>
            <a:ext cx="7513788" cy="646331"/>
          </a:xfrm>
          <a:prstGeom prst="rect">
            <a:avLst/>
          </a:prstGeom>
          <a:noFill/>
        </p:spPr>
        <p:txBody>
          <a:bodyPr wrap="none" rtlCol="0">
            <a:spAutoFit/>
          </a:bodyPr>
          <a:lstStyle/>
          <a:p>
            <a:r>
              <a:rPr lang="en-GB" dirty="0" smtClean="0"/>
              <a:t>When some colours of the spectrum are absorbed by an object, the remaining </a:t>
            </a:r>
          </a:p>
          <a:p>
            <a:r>
              <a:rPr lang="en-GB" dirty="0"/>
              <a:t>c</a:t>
            </a:r>
            <a:r>
              <a:rPr lang="en-GB" dirty="0" smtClean="0"/>
              <a:t>olour  is reflected into our eyes – this is the colour that we see.</a:t>
            </a:r>
            <a:endParaRPr lang="en-GB" dirty="0"/>
          </a:p>
        </p:txBody>
      </p:sp>
      <p:pic>
        <p:nvPicPr>
          <p:cNvPr id="21508" name="Picture 4"/>
          <p:cNvPicPr>
            <a:picLocks noChangeAspect="1" noChangeArrowheads="1"/>
          </p:cNvPicPr>
          <p:nvPr/>
        </p:nvPicPr>
        <p:blipFill>
          <a:blip r:embed="rId3" cstate="print"/>
          <a:srcRect/>
          <a:stretch>
            <a:fillRect/>
          </a:stretch>
        </p:blipFill>
        <p:spPr bwMode="auto">
          <a:xfrm>
            <a:off x="4716016" y="1844824"/>
            <a:ext cx="2664296" cy="25606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Colour Filters</a:t>
            </a:r>
            <a:endParaRPr lang="en-GB" dirty="0"/>
          </a:p>
        </p:txBody>
      </p:sp>
      <p:pic>
        <p:nvPicPr>
          <p:cNvPr id="22530" name="Picture 2"/>
          <p:cNvPicPr>
            <a:picLocks noChangeAspect="1" noChangeArrowheads="1"/>
          </p:cNvPicPr>
          <p:nvPr/>
        </p:nvPicPr>
        <p:blipFill>
          <a:blip r:embed="rId2" cstate="print"/>
          <a:srcRect/>
          <a:stretch>
            <a:fillRect/>
          </a:stretch>
        </p:blipFill>
        <p:spPr bwMode="auto">
          <a:xfrm>
            <a:off x="539551" y="1340768"/>
            <a:ext cx="2529123" cy="2376264"/>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srcRect/>
          <a:stretch>
            <a:fillRect/>
          </a:stretch>
        </p:blipFill>
        <p:spPr bwMode="auto">
          <a:xfrm>
            <a:off x="3491880" y="1412776"/>
            <a:ext cx="4890120" cy="3912096"/>
          </a:xfrm>
          <a:prstGeom prst="rect">
            <a:avLst/>
          </a:prstGeom>
          <a:noFill/>
          <a:ln w="9525">
            <a:noFill/>
            <a:miter lim="800000"/>
            <a:headEnd/>
            <a:tailEnd/>
          </a:ln>
        </p:spPr>
      </p:pic>
      <p:sp>
        <p:nvSpPr>
          <p:cNvPr id="5" name="TextBox 4"/>
          <p:cNvSpPr txBox="1"/>
          <p:nvPr/>
        </p:nvSpPr>
        <p:spPr>
          <a:xfrm>
            <a:off x="611560" y="4437112"/>
            <a:ext cx="7744171" cy="1200329"/>
          </a:xfrm>
          <a:prstGeom prst="rect">
            <a:avLst/>
          </a:prstGeom>
          <a:noFill/>
        </p:spPr>
        <p:txBody>
          <a:bodyPr wrap="none" rtlCol="0">
            <a:spAutoFit/>
          </a:bodyPr>
          <a:lstStyle/>
          <a:p>
            <a:r>
              <a:rPr lang="en-GB" dirty="0" smtClean="0"/>
              <a:t>Filters are barriers that let only one colour through – so a red filter will absorb all</a:t>
            </a:r>
          </a:p>
          <a:p>
            <a:r>
              <a:rPr lang="en-GB" dirty="0"/>
              <a:t>c</a:t>
            </a:r>
            <a:r>
              <a:rPr lang="en-GB" dirty="0" smtClean="0"/>
              <a:t>olours of the spectrum except  red.</a:t>
            </a:r>
          </a:p>
          <a:p>
            <a:r>
              <a:rPr lang="en-GB" dirty="0" smtClean="0"/>
              <a:t>If a red filter is used in blue light (that is no red light) – the filter will look back as</a:t>
            </a:r>
          </a:p>
          <a:p>
            <a:r>
              <a:rPr lang="en-GB" dirty="0"/>
              <a:t>n</a:t>
            </a:r>
            <a:r>
              <a:rPr lang="en-GB" dirty="0" smtClean="0"/>
              <a:t>o light is getting through</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360</Words>
  <Application>Microsoft Office PowerPoint</Application>
  <PresentationFormat>On-screen Show (4:3)</PresentationFormat>
  <Paragraphs>44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Y8 Light and Sound Revision</vt:lpstr>
      <vt:lpstr>Luminous and non-luminous objects</vt:lpstr>
      <vt:lpstr>Light travels in straight lines</vt:lpstr>
      <vt:lpstr>Transparent, Translucent, Opaque</vt:lpstr>
      <vt:lpstr>Reflections</vt:lpstr>
      <vt:lpstr>Refraction</vt:lpstr>
      <vt:lpstr>Dispersion</vt:lpstr>
      <vt:lpstr>Colour</vt:lpstr>
      <vt:lpstr>Colour Filters</vt:lpstr>
      <vt:lpstr>The Eye</vt:lpstr>
      <vt:lpstr>Pin hole camera</vt:lpstr>
      <vt:lpstr>Lenses</vt:lpstr>
      <vt:lpstr>Vibrations</vt:lpstr>
      <vt:lpstr>How sound travels</vt:lpstr>
      <vt:lpstr>Frequency</vt:lpstr>
      <vt:lpstr>Amplitude</vt:lpstr>
      <vt:lpstr>oscilloscope</vt:lpstr>
      <vt:lpstr>The Ear</vt:lpstr>
      <vt:lpstr>Hearing damage</vt:lpstr>
    </vt:vector>
  </TitlesOfParts>
  <Company>Rainham School For Girls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Y8 Light and Sound</dc:title>
  <dc:creator>Kathy</dc:creator>
  <cp:lastModifiedBy>Kathy</cp:lastModifiedBy>
  <cp:revision>14</cp:revision>
  <dcterms:created xsi:type="dcterms:W3CDTF">2011-07-28T08:00:20Z</dcterms:created>
  <dcterms:modified xsi:type="dcterms:W3CDTF">2011-07-28T09:31:28Z</dcterms:modified>
</cp:coreProperties>
</file>