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improve understanding of key topics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76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and neutralisation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20723"/>
            <a:ext cx="7716838" cy="377801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Acidity is measured in - _____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You can measure pH using _________.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______ and ____ neutralise acids.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Indigestion tablets __________ acid in the stomach.  The more acid they neutralise the _________ the tablet.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81" y="200419"/>
            <a:ext cx="3997164" cy="137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66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Symbols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918370"/>
            <a:ext cx="1564548" cy="1515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07" y="4746887"/>
            <a:ext cx="1538908" cy="1487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4730391"/>
            <a:ext cx="1589948" cy="1521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407" y="2918369"/>
            <a:ext cx="1538908" cy="1556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2315" y="3661998"/>
            <a:ext cx="14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52315" y="5311547"/>
            <a:ext cx="14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5143" y="3645503"/>
            <a:ext cx="14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5143" y="5311547"/>
            <a:ext cx="14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71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2" y="1338610"/>
            <a:ext cx="8511033" cy="1447800"/>
          </a:xfrm>
        </p:spPr>
        <p:txBody>
          <a:bodyPr/>
          <a:lstStyle/>
          <a:p>
            <a:r>
              <a:rPr lang="en-US" u="sng" dirty="0" smtClean="0"/>
              <a:t>Electrolysis</a:t>
            </a:r>
            <a:r>
              <a:rPr lang="en-US" dirty="0" smtClean="0"/>
              <a:t> – splitting compounds using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177613" cy="338865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Water (H2O) can be split into:  _________ and 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Hydrochloric acid (</a:t>
            </a:r>
            <a:r>
              <a:rPr lang="en-US" dirty="0" err="1" smtClean="0"/>
              <a:t>HCl</a:t>
            </a:r>
            <a:r>
              <a:rPr lang="en-US" dirty="0" smtClean="0"/>
              <a:t>) can be split into: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____________ and ___________</a:t>
            </a:r>
          </a:p>
        </p:txBody>
      </p:sp>
    </p:spTree>
    <p:extLst>
      <p:ext uri="{BB962C8B-B14F-4D97-AF65-F5344CB8AC3E}">
        <p14:creationId xmlns="" xmlns:p14="http://schemas.microsoft.com/office/powerpoint/2010/main" val="6244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Gives your brain a chance to process what you have just learned.</a:t>
            </a:r>
          </a:p>
          <a:p>
            <a:endParaRPr lang="en-US" dirty="0"/>
          </a:p>
          <a:p>
            <a:r>
              <a:rPr lang="en-US" dirty="0" smtClean="0"/>
              <a:t>Chance to ask me any other questions.</a:t>
            </a:r>
          </a:p>
          <a:p>
            <a:endParaRPr lang="en-US" dirty="0"/>
          </a:p>
          <a:p>
            <a:r>
              <a:rPr lang="en-US" dirty="0" smtClean="0"/>
              <a:t>Individual revision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522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hydrogen – </a:t>
            </a:r>
          </a:p>
          <a:p>
            <a:endParaRPr lang="en-US" dirty="0"/>
          </a:p>
          <a:p>
            <a:r>
              <a:rPr lang="en-US" dirty="0" smtClean="0"/>
              <a:t>For oxygen – </a:t>
            </a:r>
          </a:p>
          <a:p>
            <a:endParaRPr lang="en-US" dirty="0"/>
          </a:p>
          <a:p>
            <a:r>
              <a:rPr lang="en-US" dirty="0" smtClean="0"/>
              <a:t>For chlorine -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4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996176" cy="3388658"/>
          </a:xfrm>
        </p:spPr>
        <p:txBody>
          <a:bodyPr>
            <a:normAutofit/>
          </a:bodyPr>
          <a:lstStyle/>
          <a:p>
            <a:r>
              <a:rPr lang="en-US" dirty="0" smtClean="0"/>
              <a:t>Is it harmful?</a:t>
            </a:r>
          </a:p>
          <a:p>
            <a:endParaRPr lang="en-US" dirty="0"/>
          </a:p>
          <a:p>
            <a:r>
              <a:rPr lang="en-US" dirty="0" smtClean="0"/>
              <a:t>What does it keep clean?</a:t>
            </a:r>
          </a:p>
          <a:p>
            <a:endParaRPr lang="en-US" dirty="0"/>
          </a:p>
          <a:p>
            <a:r>
              <a:rPr lang="en-US" dirty="0" smtClean="0"/>
              <a:t>What plastic is it found in?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25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062153" cy="3388658"/>
          </a:xfrm>
        </p:spPr>
        <p:txBody>
          <a:bodyPr/>
          <a:lstStyle/>
          <a:p>
            <a:r>
              <a:rPr lang="en-US" dirty="0" smtClean="0"/>
              <a:t>Ores are _______________________________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Extracting metals from ores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			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40" y="162858"/>
            <a:ext cx="2235200" cy="2656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27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and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078647" cy="3388658"/>
          </a:xfrm>
        </p:spPr>
        <p:txBody>
          <a:bodyPr/>
          <a:lstStyle/>
          <a:p>
            <a:r>
              <a:rPr lang="en-US" dirty="0" smtClean="0"/>
              <a:t>Oxidation is when a compound gains 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Reduction is when a compound loses __________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122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recycle anything?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8243590" cy="3388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 It saves ___________.</a:t>
            </a:r>
          </a:p>
          <a:p>
            <a:pPr marL="0" indent="0">
              <a:buNone/>
            </a:pPr>
            <a:r>
              <a:rPr lang="en-US" dirty="0" smtClean="0"/>
              <a:t>2) It saves _______ ____________.</a:t>
            </a:r>
          </a:p>
          <a:p>
            <a:pPr marL="0" indent="0">
              <a:buNone/>
            </a:pPr>
            <a:r>
              <a:rPr lang="en-US" dirty="0" smtClean="0"/>
              <a:t>3) It means less waste is sent to ____________.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HOWEVER, waste products must be ___________</a:t>
            </a:r>
          </a:p>
          <a:p>
            <a:pPr marL="0" indent="0">
              <a:buNone/>
            </a:pPr>
            <a:r>
              <a:rPr lang="en-US" dirty="0" smtClean="0"/>
              <a:t>AND some ________ is still needed to melt and re-use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988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metals and alloys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0" y="3012142"/>
            <a:ext cx="3856119" cy="3388658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dirty="0" smtClean="0"/>
              <a:t>Metals:</a:t>
            </a:r>
          </a:p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____________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7831" y="3029187"/>
            <a:ext cx="3856119" cy="338865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Alloys:</a:t>
            </a:r>
          </a:p>
          <a:p>
            <a:r>
              <a:rPr lang="en-US" dirty="0" smtClean="0"/>
              <a:t>You add </a:t>
            </a:r>
            <a:r>
              <a:rPr lang="en-US" u="sng" dirty="0" smtClean="0"/>
              <a:t>another element </a:t>
            </a:r>
            <a:r>
              <a:rPr lang="en-US" dirty="0" smtClean="0"/>
              <a:t>(with different sized atoms)</a:t>
            </a:r>
          </a:p>
          <a:p>
            <a:r>
              <a:rPr lang="en-US" dirty="0" smtClean="0"/>
              <a:t>Stops the _____ of atoms _____ over each 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72" y="358436"/>
            <a:ext cx="1761627" cy="101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609" y="320092"/>
            <a:ext cx="1962815" cy="1051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92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388658"/>
          </a:xfrm>
        </p:spPr>
        <p:txBody>
          <a:bodyPr/>
          <a:lstStyle/>
          <a:p>
            <a:r>
              <a:rPr lang="en-US" dirty="0" smtClean="0"/>
              <a:t>What were the 2 main gases in the early atmosphere?</a:t>
            </a:r>
          </a:p>
          <a:p>
            <a:endParaRPr lang="en-US" dirty="0"/>
          </a:p>
          <a:p>
            <a:r>
              <a:rPr lang="en-US" dirty="0" smtClean="0"/>
              <a:t>Where did these gases come from?</a:t>
            </a:r>
          </a:p>
          <a:p>
            <a:endParaRPr lang="en-US" dirty="0"/>
          </a:p>
          <a:p>
            <a:r>
              <a:rPr lang="en-US" dirty="0" smtClean="0"/>
              <a:t>Why did the carbon dioxide level decrease?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2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Crude Oil – mixture of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3839625" cy="3388658"/>
          </a:xfrm>
        </p:spPr>
        <p:txBody>
          <a:bodyPr/>
          <a:lstStyle/>
          <a:p>
            <a:r>
              <a:rPr lang="en-US" dirty="0" smtClean="0"/>
              <a:t>Hydrocarbons </a:t>
            </a:r>
            <a:r>
              <a:rPr lang="en-US" b="1" dirty="0" smtClean="0">
                <a:solidFill>
                  <a:schemeClr val="tx1"/>
                </a:solidFill>
              </a:rPr>
              <a:t>only</a:t>
            </a:r>
            <a:r>
              <a:rPr lang="en-US" dirty="0" smtClean="0"/>
              <a:t> contain </a:t>
            </a:r>
            <a:r>
              <a:rPr lang="en-US" b="1" u="sng" dirty="0" smtClean="0"/>
              <a:t>hydrogen</a:t>
            </a:r>
            <a:r>
              <a:rPr lang="en-US" dirty="0" smtClean="0"/>
              <a:t> and </a:t>
            </a:r>
            <a:r>
              <a:rPr lang="en-US" b="1" u="sng" dirty="0" smtClean="0"/>
              <a:t>carbon</a:t>
            </a:r>
            <a:r>
              <a:rPr lang="en-US" dirty="0" smtClean="0"/>
              <a:t> atoms.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04" y="2573296"/>
            <a:ext cx="3558179" cy="4041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71" y="4929116"/>
            <a:ext cx="3789697" cy="1191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15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  +  oxygen </a:t>
            </a:r>
            <a:r>
              <a:rPr lang="en-US" dirty="0" smtClean="0">
                <a:sym typeface="Wingdings"/>
              </a:rPr>
              <a:t> carbon dioxide  +  water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sz="3600" dirty="0" smtClean="0">
                <a:sym typeface="Wingdings"/>
              </a:rPr>
              <a:t>CH</a:t>
            </a:r>
            <a:r>
              <a:rPr lang="en-US" sz="3600" baseline="-25000" dirty="0" smtClean="0">
                <a:sym typeface="Wingdings"/>
              </a:rPr>
              <a:t>4</a:t>
            </a:r>
            <a:r>
              <a:rPr lang="en-US" sz="3600" dirty="0" smtClean="0">
                <a:sym typeface="Wingdings"/>
              </a:rPr>
              <a:t>  +  __O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>
                <a:sym typeface="Wingdings"/>
              </a:rPr>
              <a:t>    CO</a:t>
            </a:r>
            <a:r>
              <a:rPr lang="en-US" sz="3600" baseline="-25000" dirty="0">
                <a:sym typeface="Wingdings"/>
              </a:rPr>
              <a:t>2</a:t>
            </a:r>
            <a:r>
              <a:rPr lang="en-US" sz="3600" dirty="0" smtClean="0">
                <a:sym typeface="Wingdings"/>
              </a:rPr>
              <a:t>  +  __H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>
                <a:sym typeface="Wingdings"/>
              </a:rPr>
              <a:t>O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865509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3" y="3012142"/>
            <a:ext cx="8774942" cy="3388658"/>
          </a:xfrm>
        </p:spPr>
        <p:txBody>
          <a:bodyPr/>
          <a:lstStyle/>
          <a:p>
            <a:r>
              <a:rPr lang="en-US" dirty="0" smtClean="0"/>
              <a:t>INCOMPLETE – usually means BAD</a:t>
            </a:r>
          </a:p>
          <a:p>
            <a:endParaRPr lang="en-US" dirty="0"/>
          </a:p>
          <a:p>
            <a:r>
              <a:rPr lang="en-US" dirty="0" smtClean="0"/>
              <a:t>HC  +  (not much) oxygen </a:t>
            </a:r>
            <a:r>
              <a:rPr lang="en-US" dirty="0" smtClean="0">
                <a:sym typeface="Wingdings"/>
              </a:rPr>
              <a:t>  soot  +  carbon monoxide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Soot is bad for _________ &amp; Carbon monoxide is __________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87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coal is burned in power stations, often ________  ______ is released.</a:t>
            </a:r>
          </a:p>
          <a:p>
            <a:r>
              <a:rPr lang="en-US" dirty="0" smtClean="0"/>
              <a:t>This gas then reacts with ________ in the atmosphere to produce acid rain.</a:t>
            </a:r>
            <a:endParaRPr lang="en-US" dirty="0"/>
          </a:p>
          <a:p>
            <a:r>
              <a:rPr lang="en-US" dirty="0" smtClean="0"/>
              <a:t>We can reduce acid rain by scrubbing the waste gases with calcium oxide and water.  This </a:t>
            </a:r>
            <a:r>
              <a:rPr lang="en-US" dirty="0" err="1" smtClean="0"/>
              <a:t>neutralises</a:t>
            </a:r>
            <a:r>
              <a:rPr lang="en-US" dirty="0" smtClean="0"/>
              <a:t> the </a:t>
            </a:r>
            <a:r>
              <a:rPr lang="en-US" u="sng" dirty="0" smtClean="0"/>
              <a:t>sulfur dioxide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61" y="225496"/>
            <a:ext cx="2619665" cy="2292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47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3388157" cy="33886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Explain the greenhouse effect in 4 simple steps:</a:t>
            </a:r>
          </a:p>
          <a:p>
            <a:pPr>
              <a:buNone/>
            </a:pPr>
            <a:r>
              <a:rPr lang="en-US" dirty="0" smtClean="0"/>
              <a:t>1)</a:t>
            </a:r>
          </a:p>
          <a:p>
            <a:pPr>
              <a:buNone/>
            </a:pPr>
            <a:r>
              <a:rPr lang="en-US" dirty="0" smtClean="0"/>
              <a:t>2)</a:t>
            </a:r>
          </a:p>
          <a:p>
            <a:pPr>
              <a:buNone/>
            </a:pPr>
            <a:r>
              <a:rPr lang="en-US" dirty="0" smtClean="0"/>
              <a:t>3)</a:t>
            </a:r>
          </a:p>
          <a:p>
            <a:pPr>
              <a:buNone/>
            </a:pPr>
            <a:r>
              <a:rPr lang="en-US" dirty="0" smtClean="0"/>
              <a:t>4)</a:t>
            </a:r>
            <a:endParaRPr lang="en-US" dirty="0"/>
          </a:p>
        </p:txBody>
      </p:sp>
      <p:pic>
        <p:nvPicPr>
          <p:cNvPr id="7170" name="Picture 2" descr="http://www.shropshire.gov.uk/res.nsf/B071AEF4DB6B7BEC802573C9003AA836/$file/green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6629" y="3012142"/>
            <a:ext cx="444817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920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447" y="3012142"/>
            <a:ext cx="3816062" cy="33886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Advantages: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Disadvantages:</a:t>
            </a:r>
            <a:endParaRPr lang="en-US" dirty="0"/>
          </a:p>
        </p:txBody>
      </p:sp>
      <p:pic>
        <p:nvPicPr>
          <p:cNvPr id="6146" name="Picture 2" descr="http://www.repp.org/bioenergy/bioenergy-cycle-me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71" y="3012142"/>
            <a:ext cx="3883891" cy="3612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344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2916385"/>
            <a:ext cx="4433454" cy="35826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How could you test what fuel produces the most energy?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What makes a ‘bad’ fuel:</a:t>
            </a:r>
          </a:p>
          <a:p>
            <a:pPr>
              <a:buNone/>
            </a:pPr>
            <a:r>
              <a:rPr lang="en-US" dirty="0" smtClean="0"/>
              <a:t>	_______________</a:t>
            </a:r>
          </a:p>
          <a:p>
            <a:pPr>
              <a:buNone/>
            </a:pPr>
            <a:r>
              <a:rPr lang="en-US" dirty="0" smtClean="0"/>
              <a:t>	_______________</a:t>
            </a:r>
          </a:p>
          <a:p>
            <a:pPr>
              <a:buNone/>
            </a:pPr>
            <a:r>
              <a:rPr lang="en-US" dirty="0" smtClean="0"/>
              <a:t>	_______________</a:t>
            </a:r>
          </a:p>
        </p:txBody>
      </p:sp>
      <p:pic>
        <p:nvPicPr>
          <p:cNvPr id="5122" name="Picture 2" descr="http://www.bbc.co.uk/schools/gcsebitesize/science/images/gatewaysci_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2916385"/>
            <a:ext cx="2784186" cy="1856124"/>
          </a:xfrm>
          <a:prstGeom prst="rect">
            <a:avLst/>
          </a:prstGeom>
          <a:noFill/>
        </p:spPr>
      </p:pic>
      <p:pic>
        <p:nvPicPr>
          <p:cNvPr id="6" name="Picture 2" descr="http://www.bbc.co.uk/schools/gcsebitesize/science/images/gatewaysci_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4909826"/>
            <a:ext cx="2784186" cy="18561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88202" y="4403177"/>
            <a:ext cx="90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Fuel 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88202" y="6396618"/>
            <a:ext cx="90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Fuel 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2110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26412" cy="1094509"/>
          </a:xfrm>
        </p:spPr>
        <p:txBody>
          <a:bodyPr/>
          <a:lstStyle/>
          <a:p>
            <a:r>
              <a:rPr lang="en-US" dirty="0" err="1" smtClean="0"/>
              <a:t>Alkanes</a:t>
            </a:r>
            <a:r>
              <a:rPr lang="en-US" dirty="0" smtClean="0"/>
              <a:t> 		and 	Alkenes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4" y="3106510"/>
            <a:ext cx="2855469" cy="3500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21" y="3106510"/>
            <a:ext cx="2765679" cy="3500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649" y="3826510"/>
            <a:ext cx="2567466" cy="20128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3601636" y="4802821"/>
            <a:ext cx="219844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3843" y="3057020"/>
            <a:ext cx="27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test for alkenes and </a:t>
            </a:r>
            <a:r>
              <a:rPr lang="en-GB" dirty="0" err="1" smtClean="0"/>
              <a:t>alkanes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3970" y="2438399"/>
            <a:ext cx="31414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____________ bonds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saturated hydrocarbon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17110" y="2424544"/>
            <a:ext cx="31991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One _________ bond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unsaturated hydrocarbon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473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50" y="4199766"/>
            <a:ext cx="6711661" cy="2588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31" y="161345"/>
            <a:ext cx="3956877" cy="1898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788" y="2819400"/>
            <a:ext cx="791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Describe what cracking is:  ___________________________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What is the point of cracking:  ________________________________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8856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17" y="4634347"/>
            <a:ext cx="5762677" cy="2066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073" y="308956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What is polymerisation?   ____________________________________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What sort of hydrocarbon do you need for polymerisation? __________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What are the rules for drawing a polymer from a monomer?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4678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435118"/>
            <a:ext cx="7716837" cy="988401"/>
          </a:xfrm>
        </p:spPr>
        <p:txBody>
          <a:bodyPr/>
          <a:lstStyle/>
          <a:p>
            <a:r>
              <a:rPr lang="en-US" dirty="0" smtClean="0"/>
              <a:t>The Modern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68837"/>
            <a:ext cx="7716838" cy="33886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Name the gases and the percentages: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12" y="3175218"/>
            <a:ext cx="3461645" cy="3372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062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Disposing of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3012142"/>
            <a:ext cx="2653867" cy="3388658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Landfill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91176" y="3012142"/>
            <a:ext cx="2653867" cy="33886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5333" y="3012142"/>
            <a:ext cx="2653867" cy="33886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Incineration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89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8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60" y="3012142"/>
            <a:ext cx="6297268" cy="3388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Oxidation</a:t>
            </a:r>
            <a:r>
              <a:rPr lang="en-US" sz="3200" dirty="0" smtClean="0"/>
              <a:t> – this is a reaction where things react and form compounds with ____________.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We can tell _________ is around in the air because it reacts with most metals (for example, iron reacts with ______ to form rust)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05" y="2819400"/>
            <a:ext cx="2110429" cy="3468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319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Igneous rock –</a:t>
            </a:r>
          </a:p>
          <a:p>
            <a:endParaRPr lang="en-US" dirty="0"/>
          </a:p>
          <a:p>
            <a:r>
              <a:rPr lang="en-US" dirty="0" smtClean="0"/>
              <a:t>Sedimentary rock – </a:t>
            </a:r>
          </a:p>
          <a:p>
            <a:endParaRPr lang="en-US" dirty="0"/>
          </a:p>
          <a:p>
            <a:r>
              <a:rPr lang="en-US" dirty="0" smtClean="0"/>
              <a:t>Metamorphic rock -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36" y="406614"/>
            <a:ext cx="2904032" cy="1929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470" y="423109"/>
            <a:ext cx="2904033" cy="1929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334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28" y="3012142"/>
            <a:ext cx="3773648" cy="33886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do we use it for:</a:t>
            </a:r>
          </a:p>
          <a:p>
            <a:r>
              <a:rPr lang="en-US" dirty="0" smtClean="0"/>
              <a:t>G________</a:t>
            </a:r>
          </a:p>
          <a:p>
            <a:endParaRPr lang="en-US" dirty="0"/>
          </a:p>
          <a:p>
            <a:r>
              <a:rPr lang="en-US" dirty="0" smtClean="0"/>
              <a:t>C_________</a:t>
            </a:r>
          </a:p>
          <a:p>
            <a:endParaRPr lang="en-US" dirty="0"/>
          </a:p>
          <a:p>
            <a:r>
              <a:rPr lang="en-US" dirty="0" smtClean="0"/>
              <a:t>C_________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5402" y="3012142"/>
            <a:ext cx="4107068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Quarrying:</a:t>
            </a:r>
          </a:p>
          <a:p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3614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Heating</a:t>
            </a:r>
            <a:r>
              <a:rPr lang="en-US" dirty="0" smtClean="0"/>
              <a:t> to </a:t>
            </a:r>
            <a:r>
              <a:rPr lang="en-US" u="sng" dirty="0" smtClean="0"/>
              <a:t>break down </a:t>
            </a:r>
            <a:r>
              <a:rPr lang="en-US" dirty="0" smtClean="0"/>
              <a:t>a compound.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5" y="3626946"/>
            <a:ext cx="39116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22" y="3626946"/>
            <a:ext cx="4761913" cy="1173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121" y="4895083"/>
            <a:ext cx="4761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could you test if one metal carbonate was more stable (stronger) than another carbonate?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2740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Compounds –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all neutralise acids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Calcium Carbonate –CaCO3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Calcium oxide - </a:t>
            </a:r>
            <a:r>
              <a:rPr lang="en-US" dirty="0" err="1" smtClean="0"/>
              <a:t>CaO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Calcium hydroxide - </a:t>
            </a:r>
            <a:r>
              <a:rPr lang="en-US" dirty="0" err="1" smtClean="0"/>
              <a:t>Ca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46956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07" y="3149019"/>
            <a:ext cx="5552091" cy="2945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88" y="4899435"/>
            <a:ext cx="5970919" cy="698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725782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126</TotalTime>
  <Words>609</Words>
  <Application>Microsoft Macintosh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Sky</vt:lpstr>
      <vt:lpstr>Core Chemistry Revision</vt:lpstr>
      <vt:lpstr>The Early Atmosphere</vt:lpstr>
      <vt:lpstr>The Modern Atmosphere</vt:lpstr>
      <vt:lpstr>Oxidation</vt:lpstr>
      <vt:lpstr>Rocks</vt:lpstr>
      <vt:lpstr>Limestone</vt:lpstr>
      <vt:lpstr>Thermal Decomposition</vt:lpstr>
      <vt:lpstr>Calcium Compounds –  all neutralise acids</vt:lpstr>
      <vt:lpstr>Conservation of matter</vt:lpstr>
      <vt:lpstr>Acids and neutralisation</vt:lpstr>
      <vt:lpstr>Hazard Symbols</vt:lpstr>
      <vt:lpstr>Electrolysis – splitting compounds using electricity</vt:lpstr>
      <vt:lpstr>5 minute break</vt:lpstr>
      <vt:lpstr>Chemical Tests</vt:lpstr>
      <vt:lpstr>Chlorine</vt:lpstr>
      <vt:lpstr>Metal ores</vt:lpstr>
      <vt:lpstr>Oxidation and Reduction</vt:lpstr>
      <vt:lpstr>Why recycle anything?</vt:lpstr>
      <vt:lpstr>Properties of metals and alloys</vt:lpstr>
      <vt:lpstr>Crude Oil – mixture of hydrocarbons</vt:lpstr>
      <vt:lpstr>Combustion</vt:lpstr>
      <vt:lpstr>Incomplete Combustion</vt:lpstr>
      <vt:lpstr>Acid Rain</vt:lpstr>
      <vt:lpstr>Climate Change</vt:lpstr>
      <vt:lpstr>Biofuels</vt:lpstr>
      <vt:lpstr>Choosing a fuel</vt:lpstr>
      <vt:lpstr>Alkanes   and  Alkenes</vt:lpstr>
      <vt:lpstr>Cracking</vt:lpstr>
      <vt:lpstr>Polymerisation</vt:lpstr>
      <vt:lpstr>Disposing of polymers</vt:lpstr>
      <vt:lpstr>That’s it!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Yes, it is worth the effort</dc:title>
  <dc:creator>Dan Boorman</dc:creator>
  <cp:lastModifiedBy>kta</cp:lastModifiedBy>
  <cp:revision>52</cp:revision>
  <dcterms:created xsi:type="dcterms:W3CDTF">2012-02-22T19:33:26Z</dcterms:created>
  <dcterms:modified xsi:type="dcterms:W3CDTF">2012-02-23T13:37:41Z</dcterms:modified>
</cp:coreProperties>
</file>