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16/05/2012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/upload.wikimedia.org/wikipedia/commons/0/0b/Ritter-Johann-Wilhelm-1804.jpg" TargetMode="External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2" y="1338610"/>
            <a:ext cx="8511033" cy="1447800"/>
          </a:xfrm>
        </p:spPr>
        <p:txBody>
          <a:bodyPr/>
          <a:lstStyle/>
          <a:p>
            <a:r>
              <a:rPr lang="en-US" dirty="0" smtClean="0"/>
              <a:t>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7" y="3012142"/>
            <a:ext cx="8177613" cy="33886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Our sun is a ______. </a:t>
            </a:r>
            <a:r>
              <a:rPr lang="en-US" dirty="0"/>
              <a:t> </a:t>
            </a:r>
            <a:r>
              <a:rPr lang="en-US" dirty="0" smtClean="0"/>
              <a:t>It is stable which means two forces:  _________ and __________ are balanced.</a:t>
            </a:r>
          </a:p>
          <a:p>
            <a:pPr marL="0" indent="0">
              <a:buNone/>
            </a:pPr>
            <a:r>
              <a:rPr lang="en-US" dirty="0" smtClean="0"/>
              <a:t>A collection of stars is called a ___________. </a:t>
            </a:r>
          </a:p>
          <a:p>
            <a:pPr marL="0" indent="0">
              <a:buNone/>
            </a:pPr>
            <a:r>
              <a:rPr lang="en-US" dirty="0" smtClean="0"/>
              <a:t>Everything  - all matter and energy is known as ____________.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://1.bp.blogspot.com/-zTYKmcB26qQ/Ts1Tyf4wjeI/AAAAAAAABrg/15p7wQiAsxQ/s1600/univers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27" y="231775"/>
            <a:ext cx="272727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2" y="1529110"/>
            <a:ext cx="8511033" cy="1447800"/>
          </a:xfrm>
        </p:spPr>
        <p:txBody>
          <a:bodyPr/>
          <a:lstStyle/>
          <a:p>
            <a:r>
              <a:rPr lang="en-US" dirty="0" smtClean="0"/>
              <a:t>Telescopes (again)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7" y="2814052"/>
            <a:ext cx="8177613" cy="3388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Modern telescopes have helped our observations of galaxies through increased magnification, found objects not detectable using visible light and allowed us to collect and store more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Why are telescopes on earth placed in remote hilly locations?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Why are some telescopes placed in space?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Why are spectrometers useful?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http://static2.channels.com/thumbnails/assets/harvard-edu/feeds/0-2048/1898/Chandra-X-ray-Observatory-Podcasts--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9" y="215900"/>
            <a:ext cx="2352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colick.org/~bolte/AY4_00/week1/mauna_ke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55"/>
          <a:stretch/>
        </p:blipFill>
        <p:spPr bwMode="auto">
          <a:xfrm>
            <a:off x="2691632" y="215900"/>
            <a:ext cx="3721867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20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ttp://www.ipac.caltech.edu/outreach/Edu/Windows/trans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20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2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2" y="1338610"/>
            <a:ext cx="8511033" cy="1447800"/>
          </a:xfrm>
        </p:spPr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012142"/>
            <a:ext cx="5105399" cy="3388658"/>
          </a:xfrm>
        </p:spPr>
        <p:txBody>
          <a:bodyPr>
            <a:normAutofit/>
          </a:bodyPr>
          <a:lstStyle/>
          <a:p>
            <a:r>
              <a:rPr lang="en-US" dirty="0"/>
              <a:t>What is the life cycle of an averages sized star like our sun?</a:t>
            </a:r>
          </a:p>
          <a:p>
            <a:r>
              <a:rPr lang="en-US" dirty="0"/>
              <a:t>How is the life cycle of a massive star different?</a:t>
            </a:r>
          </a:p>
          <a:p>
            <a:r>
              <a:rPr lang="en-US" dirty="0"/>
              <a:t>What is the role of gravity?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t="25778" r="50000" b="23778"/>
          <a:stretch/>
        </p:blipFill>
        <p:spPr bwMode="auto">
          <a:xfrm>
            <a:off x="6565900" y="228599"/>
            <a:ext cx="2349500" cy="627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static.ddmcdn.com/gif/sun-update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6" y="228599"/>
            <a:ext cx="1863725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8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2" y="1338610"/>
            <a:ext cx="8511033" cy="1447800"/>
          </a:xfrm>
        </p:spPr>
        <p:txBody>
          <a:bodyPr/>
          <a:lstStyle/>
          <a:p>
            <a:r>
              <a:rPr lang="en-US" dirty="0" smtClean="0"/>
              <a:t>Theories of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012142"/>
            <a:ext cx="5105399" cy="3604558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to waves as they are moving towards us? Away from us?</a:t>
            </a:r>
          </a:p>
          <a:p>
            <a:r>
              <a:rPr lang="en-US" dirty="0" smtClean="0"/>
              <a:t>Explain the evidence for an expanding universe</a:t>
            </a:r>
          </a:p>
          <a:p>
            <a:r>
              <a:rPr lang="en-US" dirty="0" smtClean="0"/>
              <a:t>Why is the Big Bang theory accepted instead of the Steady State theory?</a:t>
            </a:r>
            <a:endParaRPr lang="en-US" dirty="0"/>
          </a:p>
        </p:txBody>
      </p:sp>
      <p:pic>
        <p:nvPicPr>
          <p:cNvPr id="7170" name="Picture 2" descr="http://sharetv.org/images/the_big_bang_theory-sho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71" y="147985"/>
            <a:ext cx="2154264" cy="16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arallax.sci.csupomona.edu/demo/images/stories/OW/OW-B-D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9" y="2501900"/>
            <a:ext cx="3406775" cy="22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74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minute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Gives your brain a chance to process what you have just learned.</a:t>
            </a:r>
          </a:p>
          <a:p>
            <a:endParaRPr lang="en-US" dirty="0"/>
          </a:p>
          <a:p>
            <a:r>
              <a:rPr lang="en-US" dirty="0" smtClean="0"/>
              <a:t>Chance to ask me any other questions.</a:t>
            </a:r>
          </a:p>
          <a:p>
            <a:endParaRPr lang="en-US" dirty="0"/>
          </a:p>
          <a:p>
            <a:r>
              <a:rPr lang="en-US" dirty="0" smtClean="0"/>
              <a:t>Individual revision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5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230686" cy="1447800"/>
          </a:xfrm>
        </p:spPr>
        <p:txBody>
          <a:bodyPr/>
          <a:lstStyle/>
          <a:p>
            <a:r>
              <a:rPr lang="en-US" dirty="0" smtClean="0"/>
              <a:t>Infrasound and Ultrasound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2819400"/>
            <a:ext cx="8188994" cy="3931652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Where are ultrasound and infrasound on this diagram?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 smtClean="0"/>
              <a:t>Ultrasound can be used for:</a:t>
            </a:r>
          </a:p>
          <a:p>
            <a:r>
              <a:rPr lang="en-US" sz="3400" dirty="0" smtClean="0"/>
              <a:t>________________</a:t>
            </a:r>
          </a:p>
          <a:p>
            <a:r>
              <a:rPr lang="en-US" sz="3400" dirty="0" smtClean="0"/>
              <a:t>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206" y="3283490"/>
            <a:ext cx="5055268" cy="1757074"/>
          </a:xfrm>
          <a:prstGeom prst="rect">
            <a:avLst/>
          </a:prstGeom>
        </p:spPr>
      </p:pic>
      <p:pic>
        <p:nvPicPr>
          <p:cNvPr id="5" name="Picture 6" descr="http://www.way2science.com/wp-content/uploads/2012/02/sonar-in-shi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742" y="5391483"/>
            <a:ext cx="1403684" cy="1359569"/>
          </a:xfrm>
          <a:prstGeom prst="rect">
            <a:avLst/>
          </a:prstGeom>
          <a:noFill/>
        </p:spPr>
      </p:pic>
      <p:pic>
        <p:nvPicPr>
          <p:cNvPr id="6" name="Picture 2" descr="http://www.umm.edu/graphics/images/en/19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9405" y="5391483"/>
            <a:ext cx="1699461" cy="1359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26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435118"/>
            <a:ext cx="7716837" cy="988401"/>
          </a:xfrm>
        </p:spPr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368837"/>
            <a:ext cx="7716838" cy="338865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What causes earthquakes?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157" y="879862"/>
            <a:ext cx="3649579" cy="24566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2787" y="3729788"/>
            <a:ext cx="7248943" cy="2767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3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3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/>
              <a:t>What are the four main layers of the Earth?</a:t>
            </a:r>
          </a:p>
          <a:p>
            <a:pPr marL="0" indent="0">
              <a:buNone/>
            </a:pPr>
            <a:r>
              <a:rPr lang="en-US" dirty="0" smtClean="0"/>
              <a:t>_______________</a:t>
            </a:r>
          </a:p>
          <a:p>
            <a:pPr marL="0" indent="0">
              <a:buNone/>
            </a:pPr>
            <a:r>
              <a:rPr lang="en-US" dirty="0" smtClean="0"/>
              <a:t>_______________</a:t>
            </a:r>
          </a:p>
          <a:p>
            <a:pPr marL="0" indent="0">
              <a:buNone/>
            </a:pPr>
            <a:r>
              <a:rPr lang="en-US" dirty="0" smtClean="0"/>
              <a:t>_______________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Tx/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736" y="4161435"/>
            <a:ext cx="2473994" cy="25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6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0" y="3006558"/>
            <a:ext cx="6515228" cy="33886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A __________ is a machine that can be used to detect earthquakes.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Earthquakes generate __ waves and __ waves.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Which wave is transverse and which is longitudinal?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228" y="2819400"/>
            <a:ext cx="2400300" cy="3810000"/>
          </a:xfrm>
          <a:prstGeom prst="rect">
            <a:avLst/>
          </a:prstGeom>
        </p:spPr>
      </p:pic>
      <p:pic>
        <p:nvPicPr>
          <p:cNvPr id="6" name="Picture 2" descr="http://www.earthquakes.bgs.ac.uk/education/eq_guide/dia_triangu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579" y="1"/>
            <a:ext cx="2954421" cy="177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3196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8" y="2765924"/>
            <a:ext cx="8795369" cy="3945022"/>
          </a:xfrm>
        </p:spPr>
        <p:txBody>
          <a:bodyPr>
            <a:normAutofit/>
          </a:bodyPr>
          <a:lstStyle/>
          <a:p>
            <a:r>
              <a:rPr lang="en-US" dirty="0" smtClean="0"/>
              <a:t>Current is measured using an ________ and is caused by electrons moving around a circuit.  </a:t>
            </a:r>
            <a:endParaRPr lang="en-US" dirty="0"/>
          </a:p>
          <a:p>
            <a:r>
              <a:rPr lang="en-US" dirty="0" smtClean="0"/>
              <a:t>On this diagram, which way are the electrons moving?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In which direction is conventional current moving?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182" y="196661"/>
            <a:ext cx="2127606" cy="1608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541" y="4205867"/>
            <a:ext cx="2925512" cy="19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388658"/>
          </a:xfrm>
        </p:spPr>
        <p:txBody>
          <a:bodyPr/>
          <a:lstStyle/>
          <a:p>
            <a:r>
              <a:rPr lang="en-US" dirty="0" smtClean="0"/>
              <a:t>Describe the geocentric and heliocentric models of the solar system</a:t>
            </a:r>
          </a:p>
          <a:p>
            <a:r>
              <a:rPr lang="en-US" dirty="0" smtClean="0"/>
              <a:t>Why do we accept the heliocentric model?</a:t>
            </a:r>
          </a:p>
          <a:p>
            <a:r>
              <a:rPr lang="en-US" dirty="0" smtClean="0"/>
              <a:t>Describe in detail the structure of the solar system (planets, belts, clouds)!</a:t>
            </a:r>
            <a:endParaRPr lang="en-US" dirty="0"/>
          </a:p>
        </p:txBody>
      </p:sp>
      <p:pic>
        <p:nvPicPr>
          <p:cNvPr id="8194" name="Picture 2" descr="http://www.redorbit.com/media/uploads/2004/10/4_dc08febfcab194aed2ada6677c525dc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3" r="21464" b="38500"/>
          <a:stretch/>
        </p:blipFill>
        <p:spPr bwMode="auto">
          <a:xfrm>
            <a:off x="4191000" y="0"/>
            <a:ext cx="4953000" cy="17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4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r>
              <a:rPr lang="en-US" dirty="0" smtClean="0"/>
              <a:t>Voltage (potential difference)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voltage is the </a:t>
            </a:r>
            <a:r>
              <a:rPr lang="en-US" b="1" dirty="0" smtClean="0">
                <a:solidFill>
                  <a:srgbClr val="FF0000"/>
                </a:solidFill>
              </a:rPr>
              <a:t>push </a:t>
            </a:r>
            <a:r>
              <a:rPr lang="en-US" dirty="0"/>
              <a:t>of </a:t>
            </a:r>
            <a:r>
              <a:rPr lang="en-US" dirty="0" smtClean="0"/>
              <a:t>the circuit (imagine a pump).  It is measured using a ___________. </a:t>
            </a:r>
          </a:p>
          <a:p>
            <a:endParaRPr lang="en-US" dirty="0"/>
          </a:p>
          <a:p>
            <a:r>
              <a:rPr lang="en-US" dirty="0" smtClean="0"/>
              <a:t>In a parallel circuit, the</a:t>
            </a:r>
          </a:p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oltage is ________ for each </a:t>
            </a:r>
          </a:p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oop (branch)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105" y="3982702"/>
            <a:ext cx="3530600" cy="2709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86316" y="3828813"/>
            <a:ext cx="44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3V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486316" y="4866409"/>
            <a:ext cx="44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3V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486316" y="5895474"/>
            <a:ext cx="441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614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 (watts)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P  =  I    x   V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Where	P = _________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I  = _________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V = _________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69" y="3784600"/>
            <a:ext cx="3200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Current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3" y="3012141"/>
            <a:ext cx="8742946" cy="3672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To generate electrical current you need: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____________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____________</a:t>
            </a:r>
          </a:p>
          <a:p>
            <a:pPr marL="0" indent="0">
              <a:buNone/>
            </a:pPr>
            <a:r>
              <a:rPr lang="en-US" sz="2200" dirty="0" smtClean="0"/>
              <a:t>Direct current is when electricity flows in  ____  direction.</a:t>
            </a:r>
          </a:p>
          <a:p>
            <a:pPr marL="0" indent="0">
              <a:buNone/>
            </a:pPr>
            <a:r>
              <a:rPr lang="en-US" sz="2200" dirty="0" smtClean="0"/>
              <a:t>Alternating current is when current flows in ______ directions.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105" y="89570"/>
            <a:ext cx="3302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60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88" y="4899435"/>
            <a:ext cx="5970919" cy="69866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3999" y="2819400"/>
            <a:ext cx="8716211" cy="3931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3 examples of non-renewable energy are:</a:t>
            </a:r>
          </a:p>
          <a:p>
            <a:pPr marL="0" indent="0">
              <a:buNone/>
            </a:pPr>
            <a:r>
              <a:rPr lang="en-US" dirty="0" smtClean="0"/>
              <a:t>________________,  ______________, _________________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Burning hydrocarbons causes CO2 to be released, leading to an increased _________ _________.</a:t>
            </a:r>
          </a:p>
          <a:p>
            <a:pPr>
              <a:buFont typeface="Arial"/>
              <a:buChar char="•"/>
            </a:pPr>
            <a:r>
              <a:rPr lang="en-US" dirty="0" smtClean="0"/>
              <a:t>Non-renewable fuels will all eventually ______ _______.</a:t>
            </a:r>
          </a:p>
          <a:p>
            <a:pPr>
              <a:buFont typeface="Arial"/>
              <a:buChar char="•"/>
            </a:pPr>
            <a:r>
              <a:rPr lang="en-US" dirty="0" smtClean="0"/>
              <a:t>Nuclear waste is _______ to dispose of safely. </a:t>
            </a:r>
            <a:endParaRPr lang="en-US" dirty="0"/>
          </a:p>
        </p:txBody>
      </p:sp>
      <p:pic>
        <p:nvPicPr>
          <p:cNvPr id="8" name="Picture 7" descr="imgr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527" y="267726"/>
            <a:ext cx="2527683" cy="16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25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84" y="1371600"/>
            <a:ext cx="8343961" cy="1447800"/>
          </a:xfrm>
        </p:spPr>
        <p:txBody>
          <a:bodyPr/>
          <a:lstStyle/>
          <a:p>
            <a:r>
              <a:rPr lang="en-US" dirty="0" smtClean="0"/>
              <a:t>Renewable energy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941039"/>
            <a:ext cx="7716838" cy="37780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3 type of renewable energy are:</a:t>
            </a:r>
          </a:p>
          <a:p>
            <a:pPr marL="0" indent="0">
              <a:buNone/>
            </a:pPr>
            <a:r>
              <a:rPr lang="en-US" dirty="0" smtClean="0"/>
              <a:t>____________,  ________________,  _______________</a:t>
            </a:r>
          </a:p>
          <a:p>
            <a:pPr marL="0" indent="0">
              <a:buNone/>
            </a:pPr>
            <a:r>
              <a:rPr lang="en-US" dirty="0" smtClean="0"/>
              <a:t>Can you list the advantages and disadvantages of each.</a:t>
            </a:r>
          </a:p>
          <a:p>
            <a:pPr marL="0" indent="0">
              <a:buNone/>
            </a:pPr>
            <a:r>
              <a:rPr lang="en-US" dirty="0" smtClean="0"/>
              <a:t>_____________________           _____________________</a:t>
            </a:r>
          </a:p>
          <a:p>
            <a:pPr marL="0" indent="0">
              <a:buNone/>
            </a:pPr>
            <a:r>
              <a:rPr lang="en-US" dirty="0"/>
              <a:t>_____________________           _____________________</a:t>
            </a:r>
          </a:p>
          <a:p>
            <a:pPr marL="0" indent="0">
              <a:buNone/>
            </a:pPr>
            <a:r>
              <a:rPr lang="en-US" dirty="0"/>
              <a:t>_____________________           _____________________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06948"/>
            <a:ext cx="2152316" cy="167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66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719203"/>
            <a:ext cx="7716837" cy="1447800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0904" y="2993185"/>
            <a:ext cx="6285833" cy="3276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2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3200" dirty="0" smtClean="0">
                <a:latin typeface="Arial" charset="0"/>
              </a:rPr>
              <a:t>	A transformer allows you to change the ______ between 2 circuits.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2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200" dirty="0">
                <a:latin typeface="Arial" charset="0"/>
              </a:rPr>
              <a:t>	</a:t>
            </a:r>
            <a:r>
              <a:rPr lang="en-US" sz="3200" dirty="0" smtClean="0">
                <a:latin typeface="Arial" charset="0"/>
              </a:rPr>
              <a:t>Increasing the _______ means less electrical energy is lost as heat (when carried between pylons in the National Grid).</a:t>
            </a:r>
          </a:p>
        </p:txBody>
      </p:sp>
      <p:pic>
        <p:nvPicPr>
          <p:cNvPr id="14" name="Picture 10" descr="step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" y="40105"/>
            <a:ext cx="2860842" cy="16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tep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72" y="62777"/>
            <a:ext cx="2939181" cy="172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ylons%20in%20South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94" y="2620211"/>
            <a:ext cx="2323306" cy="30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714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02" y="1338610"/>
            <a:ext cx="8511033" cy="1447800"/>
          </a:xfrm>
        </p:spPr>
        <p:txBody>
          <a:bodyPr/>
          <a:lstStyle/>
          <a:p>
            <a:r>
              <a:rPr lang="en-US" dirty="0" smtClean="0"/>
              <a:t>Kilowatt Hours (kW 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02" y="2910974"/>
            <a:ext cx="8177613" cy="33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 how you measure how much electricity in your home.</a:t>
            </a:r>
          </a:p>
          <a:p>
            <a:pPr marL="0" indent="0">
              <a:buNone/>
            </a:pPr>
            <a:r>
              <a:rPr lang="en-US" dirty="0" smtClean="0"/>
              <a:t>How could you reduce your bill:</a:t>
            </a:r>
          </a:p>
          <a:p>
            <a:pPr marL="0" indent="0">
              <a:buNone/>
            </a:pPr>
            <a:r>
              <a:rPr lang="en-US" dirty="0" smtClean="0"/>
              <a:t>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</a:t>
            </a:r>
          </a:p>
          <a:p>
            <a:pPr marL="0" indent="0">
              <a:buNone/>
            </a:pPr>
            <a:r>
              <a:rPr lang="en-US" dirty="0" smtClean="0"/>
              <a:t>_____________________________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97" y="3636210"/>
            <a:ext cx="2253071" cy="31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8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/>
              <a:t>Energy Changes </a:t>
            </a:r>
            <a:r>
              <a:rPr lang="en-US" sz="3200" dirty="0" smtClean="0"/>
              <a:t>– describe each energy transfer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Burning coal = ____________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______________</a:t>
            </a:r>
          </a:p>
          <a:p>
            <a:r>
              <a:rPr lang="en-US" dirty="0" smtClean="0"/>
              <a:t>Light bulb =  _____________ </a:t>
            </a:r>
            <a:r>
              <a:rPr lang="en-US" dirty="0" smtClean="0">
                <a:sym typeface="Wingdings"/>
              </a:rPr>
              <a:t>  _______________</a:t>
            </a:r>
          </a:p>
          <a:p>
            <a:r>
              <a:rPr lang="en-US" dirty="0" smtClean="0">
                <a:sym typeface="Wingdings"/>
              </a:rPr>
              <a:t>Car speaker </a:t>
            </a:r>
            <a:r>
              <a:rPr lang="en-US" dirty="0"/>
              <a:t>= ____________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/>
              <a:t>______________</a:t>
            </a:r>
          </a:p>
          <a:p>
            <a:r>
              <a:rPr lang="en-US" dirty="0"/>
              <a:t>Sky diver = ____________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/>
              <a:t>______________</a:t>
            </a:r>
          </a:p>
          <a:p>
            <a:r>
              <a:rPr lang="en-US" dirty="0"/>
              <a:t>Car crash = ____________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2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05" y="3332983"/>
            <a:ext cx="5120106" cy="338865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Which light bulb is more efficient?</a:t>
            </a:r>
            <a:endParaRPr lang="en-US" dirty="0"/>
          </a:p>
          <a:p>
            <a:pPr marL="457200" indent="-457200">
              <a:buAutoNum type="arabicParenR"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Useful energy </a:t>
            </a:r>
            <a:r>
              <a:rPr lang="en-US" dirty="0"/>
              <a:t> </a:t>
            </a:r>
            <a:r>
              <a:rPr lang="en-US" dirty="0" smtClean="0"/>
              <a:t>x 100  = efficiency</a:t>
            </a:r>
          </a:p>
          <a:p>
            <a:pPr marL="0" indent="0">
              <a:buNone/>
            </a:pPr>
            <a:r>
              <a:rPr lang="en-US" dirty="0" smtClean="0"/>
              <a:t>Total energy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28" y="4848106"/>
            <a:ext cx="3257802" cy="1873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8" y="2859504"/>
            <a:ext cx="3257802" cy="18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Radiated and absorbed heat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49" y="3012142"/>
            <a:ext cx="7996176" cy="3388658"/>
          </a:xfrm>
        </p:spPr>
        <p:txBody>
          <a:bodyPr>
            <a:normAutofit/>
          </a:bodyPr>
          <a:lstStyle/>
          <a:p>
            <a:r>
              <a:rPr lang="en-US" dirty="0" smtClean="0"/>
              <a:t>Which is the best absorber?</a:t>
            </a:r>
          </a:p>
          <a:p>
            <a:endParaRPr lang="en-US" dirty="0"/>
          </a:p>
          <a:p>
            <a:r>
              <a:rPr lang="en-US" dirty="0" smtClean="0"/>
              <a:t>Which is the best emitter?</a:t>
            </a:r>
          </a:p>
          <a:p>
            <a:endParaRPr lang="en-US" dirty="0"/>
          </a:p>
          <a:p>
            <a:r>
              <a:rPr lang="en-US" dirty="0" smtClean="0"/>
              <a:t>Which is the best reflector?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876" y="2262797"/>
            <a:ext cx="2341701" cy="149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876" y="3890211"/>
            <a:ext cx="2341701" cy="1336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876" y="5320628"/>
            <a:ext cx="2319421" cy="140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435118"/>
            <a:ext cx="7716837" cy="988401"/>
          </a:xfrm>
        </p:spPr>
        <p:txBody>
          <a:bodyPr/>
          <a:lstStyle/>
          <a:p>
            <a:r>
              <a:rPr lang="en-US" dirty="0" smtClean="0"/>
              <a:t>Observing the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58" y="3013606"/>
            <a:ext cx="7716838" cy="33886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the 3 main ways to observe the universe?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advantage of each?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we look for life on other planets?</a:t>
            </a:r>
            <a:endParaRPr lang="en-US" dirty="0"/>
          </a:p>
        </p:txBody>
      </p:sp>
      <p:pic>
        <p:nvPicPr>
          <p:cNvPr id="10244" name="Picture 4" descr="comic ali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4000500"/>
            <a:ext cx="2247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3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refraction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59" y="3012142"/>
            <a:ext cx="8715025" cy="3388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At boundaries of different materials waves change how they behave. All waves will bounce off a shiny surface. This is called __________.  </a:t>
            </a:r>
          </a:p>
          <a:p>
            <a:pPr marL="0" indent="0">
              <a:buNone/>
            </a:pPr>
            <a:r>
              <a:rPr lang="en-US" dirty="0" smtClean="0"/>
              <a:t>All waves change direction at the boundary with a different material. This is called __________. Waves change direction because of the change in ___________ of the materials. As a wave travels from a low density material such as air, to a high density material such as glass, it _____________.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2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8" y="3011453"/>
            <a:ext cx="2482849" cy="3388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type of lens is this?</a:t>
            </a:r>
          </a:p>
          <a:p>
            <a:r>
              <a:rPr lang="en-US" dirty="0" smtClean="0"/>
              <a:t>How do you measure focal length?</a:t>
            </a:r>
          </a:p>
          <a:p>
            <a:r>
              <a:rPr lang="en-US" dirty="0" smtClean="0"/>
              <a:t>How can you change focal length? </a:t>
            </a:r>
            <a:endParaRPr lang="en-US" dirty="0"/>
          </a:p>
        </p:txBody>
      </p:sp>
      <p:pic>
        <p:nvPicPr>
          <p:cNvPr id="6" name="Picture 2" descr="http://upload.wikimedia.org/wikipedia/commons/thumb/4/4d/Lens5.svg/400px-Lens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7" y="2672495"/>
            <a:ext cx="63373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6424612" y="4485420"/>
            <a:ext cx="215900" cy="2301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70700" y="3428144"/>
            <a:ext cx="2268537" cy="46166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</a:rPr>
              <a:t>F = Focal </a:t>
            </a:r>
            <a:r>
              <a:rPr lang="en-GB" sz="2400" dirty="0" smtClean="0">
                <a:solidFill>
                  <a:schemeClr val="bg1"/>
                </a:solidFill>
              </a:rPr>
              <a:t>point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endCxn id="10" idx="7"/>
          </p:cNvCxnSpPr>
          <p:nvPr/>
        </p:nvCxnSpPr>
        <p:spPr>
          <a:xfrm flipH="1">
            <a:off x="6608762" y="3858357"/>
            <a:ext cx="261938" cy="66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4212" y="2672495"/>
            <a:ext cx="36513" cy="37973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08487" y="4591782"/>
            <a:ext cx="2016125" cy="0"/>
          </a:xfrm>
          <a:prstGeom prst="line">
            <a:avLst/>
          </a:prstGeom>
          <a:ln w="57150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49408" y="4814521"/>
            <a:ext cx="1875204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</a:rPr>
              <a:t>Focal length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98831" y="5462954"/>
            <a:ext cx="2391507" cy="562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4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983" y="1564342"/>
            <a:ext cx="7716837" cy="1447800"/>
          </a:xfrm>
        </p:spPr>
        <p:txBody>
          <a:bodyPr/>
          <a:lstStyle/>
          <a:p>
            <a:r>
              <a:rPr lang="en-US" dirty="0" smtClean="0"/>
              <a:t>Telescopes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3012142"/>
            <a:ext cx="4198540" cy="3388658"/>
          </a:xfrm>
        </p:spPr>
        <p:txBody>
          <a:bodyPr>
            <a:noAutofit/>
          </a:bodyPr>
          <a:lstStyle/>
          <a:p>
            <a:r>
              <a:rPr lang="en-US" dirty="0"/>
              <a:t>What are the two types?</a:t>
            </a:r>
          </a:p>
          <a:p>
            <a:r>
              <a:rPr lang="en-US" dirty="0"/>
              <a:t>What is the objective lens in each</a:t>
            </a:r>
            <a:r>
              <a:rPr lang="en-US" dirty="0" smtClean="0"/>
              <a:t>? What does it do?</a:t>
            </a:r>
            <a:endParaRPr lang="en-US" dirty="0"/>
          </a:p>
          <a:p>
            <a:r>
              <a:rPr lang="en-US" dirty="0" smtClean="0"/>
              <a:t>What is the eyepiece in each? What does it do?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5402" y="3012142"/>
            <a:ext cx="410706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Similarities: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Differences: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Picture 2" descr="Refracting telescop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17874"/>
          <a:stretch/>
        </p:blipFill>
        <p:spPr bwMode="auto">
          <a:xfrm>
            <a:off x="386862" y="199292"/>
            <a:ext cx="3952085" cy="16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flecting telescop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807" y="169984"/>
            <a:ext cx="3273663" cy="22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9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3001684"/>
            <a:ext cx="8659812" cy="3856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All waves transfer _________  and information but do not transfer __________.</a:t>
            </a:r>
          </a:p>
          <a:p>
            <a:pPr marL="0" indent="0">
              <a:buNone/>
            </a:pPr>
            <a:r>
              <a:rPr lang="en-US" dirty="0" smtClean="0"/>
              <a:t>Describe, with unit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amplitude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wavelength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Frequency</a:t>
            </a:r>
          </a:p>
          <a:p>
            <a:pPr marL="0" indent="0">
              <a:buNone/>
            </a:pPr>
            <a:r>
              <a:rPr lang="en-US" dirty="0" smtClean="0"/>
              <a:t>What are the two main types of waves, describe and give examples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http://www.livingscience.co.uk/Year%2010/pd1/labelled%20wave.g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t="12592" r="25160" b="7090"/>
          <a:stretch/>
        </p:blipFill>
        <p:spPr bwMode="auto">
          <a:xfrm>
            <a:off x="5740400" y="100575"/>
            <a:ext cx="3238500" cy="25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8702" y="3619500"/>
            <a:ext cx="4660198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 two ways to calculate speed?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4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spectrum</a:t>
            </a:r>
            <a:endParaRPr lang="en-US" dirty="0"/>
          </a:p>
        </p:txBody>
      </p:sp>
      <p:pic>
        <p:nvPicPr>
          <p:cNvPr id="6" name="Picture 4" descr="http://coolcosmos.ipac.caltech.edu/cosmic_classroom/ir_tutorial/images/herschel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27" y="160563"/>
            <a:ext cx="1287449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Ritter-Johann-Wilhelm-18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567" y="160563"/>
            <a:ext cx="138436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ynasadata.larc.nasa.gov/images/EM_Spectrum3-new.jpg"/>
          <p:cNvPicPr>
            <a:picLocks noChangeAspect="1" noChangeArrowheads="1"/>
          </p:cNvPicPr>
          <p:nvPr/>
        </p:nvPicPr>
        <p:blipFill rotWithShape="1">
          <a:blip r:embed="rId5"/>
          <a:srcRect l="39951" t="38874" r="2708" b="50719"/>
          <a:stretch/>
        </p:blipFill>
        <p:spPr bwMode="auto">
          <a:xfrm>
            <a:off x="482600" y="3035300"/>
            <a:ext cx="8355434" cy="1083999"/>
          </a:xfrm>
          <a:prstGeom prst="rect">
            <a:avLst/>
          </a:prstGeom>
          <a:noFill/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04788" y="4229100"/>
            <a:ext cx="8659812" cy="26289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Label the EM spectrum and describe each ‘end’ in terms of frequency and wavelength. Include the </a:t>
            </a:r>
            <a:r>
              <a:rPr lang="en-US" dirty="0" err="1" smtClean="0"/>
              <a:t>colour</a:t>
            </a:r>
            <a:r>
              <a:rPr lang="en-US" dirty="0" smtClean="0"/>
              <a:t> spectrum of visible light.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Explain how Herschel and Ritter made their discoveries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– Uses and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20723"/>
            <a:ext cx="7716838" cy="3778017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dirty="0" smtClean="0"/>
              <a:t>What are the uses of each part of the EM spectrum?</a:t>
            </a:r>
          </a:p>
          <a:p>
            <a:pPr marL="457200" indent="-457200">
              <a:buAutoNum type="arabicParenR"/>
            </a:pPr>
            <a:r>
              <a:rPr lang="en-US" dirty="0" smtClean="0"/>
              <a:t>What are the dangers of each part of the EM spectrum?</a:t>
            </a:r>
          </a:p>
          <a:p>
            <a:pPr marL="457200" indent="-457200">
              <a:buAutoNum type="arabicParenR"/>
            </a:pPr>
            <a:r>
              <a:rPr lang="en-US" dirty="0" smtClean="0"/>
              <a:t>How are gamma rays used to both detect and treat cancer?</a:t>
            </a:r>
          </a:p>
          <a:p>
            <a:pPr marL="457200" indent="-457200">
              <a:buAutoNum type="arabicParenR"/>
            </a:pPr>
            <a:r>
              <a:rPr lang="en-US" dirty="0" smtClean="0"/>
              <a:t>What is </a:t>
            </a:r>
            <a:r>
              <a:rPr lang="en-US" dirty="0" err="1" smtClean="0"/>
              <a:t>ionising</a:t>
            </a:r>
            <a:r>
              <a:rPr lang="en-US" dirty="0" smtClean="0"/>
              <a:t> radiation? Give examples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mynasadata.larc.nasa.gov/images/EM_Spectrum3-new.jpg"/>
          <p:cNvPicPr>
            <a:picLocks noChangeAspect="1" noChangeArrowheads="1"/>
          </p:cNvPicPr>
          <p:nvPr/>
        </p:nvPicPr>
        <p:blipFill rotWithShape="1">
          <a:blip r:embed="rId2"/>
          <a:srcRect l="6062" t="26034" r="2650" b="51055"/>
          <a:stretch/>
        </p:blipFill>
        <p:spPr bwMode="auto">
          <a:xfrm>
            <a:off x="1498600" y="1"/>
            <a:ext cx="76454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80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205</TotalTime>
  <Words>922</Words>
  <Application>Microsoft Macintosh PowerPoint</Application>
  <PresentationFormat>On-screen Show (4:3)</PresentationFormat>
  <Paragraphs>167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Sky</vt:lpstr>
      <vt:lpstr>PowerPoint Presentation</vt:lpstr>
      <vt:lpstr>The solar system</vt:lpstr>
      <vt:lpstr>Observing the universe</vt:lpstr>
      <vt:lpstr>Reflection and refraction</vt:lpstr>
      <vt:lpstr>Lenses</vt:lpstr>
      <vt:lpstr>Telescopes</vt:lpstr>
      <vt:lpstr>Waves</vt:lpstr>
      <vt:lpstr>Electromagnetic spectrum</vt:lpstr>
      <vt:lpstr>EM – Uses and Dangers</vt:lpstr>
      <vt:lpstr>The universe</vt:lpstr>
      <vt:lpstr>Telescopes (again)</vt:lpstr>
      <vt:lpstr>PowerPoint Presentation</vt:lpstr>
      <vt:lpstr>Stars</vt:lpstr>
      <vt:lpstr>Theories of the universe</vt:lpstr>
      <vt:lpstr>5 minute break</vt:lpstr>
      <vt:lpstr>Infrasound and Ultrasound</vt:lpstr>
      <vt:lpstr>Earthquakes</vt:lpstr>
      <vt:lpstr>Detecting earthquakes</vt:lpstr>
      <vt:lpstr>Current and circuits</vt:lpstr>
      <vt:lpstr>Voltage (potential difference)</vt:lpstr>
      <vt:lpstr>Electrical Power (watts)</vt:lpstr>
      <vt:lpstr>Generating Current</vt:lpstr>
      <vt:lpstr>Renewable Energy</vt:lpstr>
      <vt:lpstr>Renewable energy sources</vt:lpstr>
      <vt:lpstr>Transformers</vt:lpstr>
      <vt:lpstr>Kilowatt Hours (kW h)</vt:lpstr>
      <vt:lpstr>Energy Changes – describe each energy transfer</vt:lpstr>
      <vt:lpstr>Efficiency</vt:lpstr>
      <vt:lpstr>Radiated and absorbed heat energy</vt:lpstr>
      <vt:lpstr>That’s it!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Yes, it is worth the effort</dc:title>
  <dc:creator>Dan Boorman</dc:creator>
  <cp:lastModifiedBy>Dan Boorman</cp:lastModifiedBy>
  <cp:revision>64</cp:revision>
  <dcterms:created xsi:type="dcterms:W3CDTF">2012-02-22T19:33:26Z</dcterms:created>
  <dcterms:modified xsi:type="dcterms:W3CDTF">2012-05-16T19:16:34Z</dcterms:modified>
</cp:coreProperties>
</file>